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0" r:id="rId3"/>
    <p:sldId id="257" r:id="rId4"/>
    <p:sldId id="262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0427BD-89D5-4385-8904-58ED9126458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081124E-EE10-413C-82CA-33FFCCDC3F9E}">
      <dgm:prSet/>
      <dgm:spPr/>
      <dgm:t>
        <a:bodyPr/>
        <a:lstStyle/>
        <a:p>
          <a:r>
            <a:rPr lang="en-US" b="1" dirty="0"/>
            <a:t>Fundamental Serialization theorem</a:t>
          </a:r>
        </a:p>
      </dgm:t>
    </dgm:pt>
    <dgm:pt modelId="{8AEE61F0-B54F-481A-B7EE-49C3784E9EAB}" type="parTrans" cxnId="{95DB64EA-7635-418B-A4A8-F5139733D9A6}">
      <dgm:prSet/>
      <dgm:spPr/>
      <dgm:t>
        <a:bodyPr/>
        <a:lstStyle/>
        <a:p>
          <a:endParaRPr lang="en-US"/>
        </a:p>
      </dgm:t>
    </dgm:pt>
    <dgm:pt modelId="{FD66451F-934C-4A0D-8DDB-34064F7D38DF}" type="sibTrans" cxnId="{95DB64EA-7635-418B-A4A8-F5139733D9A6}">
      <dgm:prSet/>
      <dgm:spPr/>
      <dgm:t>
        <a:bodyPr/>
        <a:lstStyle/>
        <a:p>
          <a:endParaRPr lang="en-US"/>
        </a:p>
      </dgm:t>
    </dgm:pt>
    <dgm:pt modelId="{2DA8D4A7-9786-4552-BB7D-162A59661A8C}">
      <dgm:prSet/>
      <dgm:spPr/>
      <dgm:t>
        <a:bodyPr/>
        <a:lstStyle/>
        <a:p>
          <a:r>
            <a:rPr lang="en-US" dirty="0"/>
            <a:t>A </a:t>
          </a:r>
          <a:r>
            <a:rPr lang="en-US" i="1" dirty="0"/>
            <a:t>well-formed</a:t>
          </a:r>
          <a:r>
            <a:rPr lang="en-US" dirty="0"/>
            <a:t>, </a:t>
          </a:r>
          <a:r>
            <a:rPr lang="en-US" i="1" dirty="0"/>
            <a:t>two-phase </a:t>
          </a:r>
          <a:r>
            <a:rPr lang="en-US" dirty="0"/>
            <a:t>locking guarantees </a:t>
          </a:r>
          <a:r>
            <a:rPr lang="en-US" i="1" dirty="0"/>
            <a:t>serializability.</a:t>
          </a:r>
          <a:endParaRPr lang="en-US" b="1" dirty="0"/>
        </a:p>
      </dgm:t>
    </dgm:pt>
    <dgm:pt modelId="{8BFF0662-5AEE-4D47-A9D4-8AD1B13AFA30}" type="parTrans" cxnId="{2E775439-AF59-4453-8399-B700F12F01BE}">
      <dgm:prSet/>
      <dgm:spPr/>
      <dgm:t>
        <a:bodyPr/>
        <a:lstStyle/>
        <a:p>
          <a:endParaRPr lang="en-US"/>
        </a:p>
      </dgm:t>
    </dgm:pt>
    <dgm:pt modelId="{E0D04FC7-34D8-42D2-9C07-64B4F526C261}" type="sibTrans" cxnId="{2E775439-AF59-4453-8399-B700F12F01BE}">
      <dgm:prSet/>
      <dgm:spPr/>
      <dgm:t>
        <a:bodyPr/>
        <a:lstStyle/>
        <a:p>
          <a:endParaRPr lang="en-US"/>
        </a:p>
      </dgm:t>
    </dgm:pt>
    <dgm:pt modelId="{CCBFA21A-D844-4B2C-840C-525A115ED026}" type="pres">
      <dgm:prSet presAssocID="{F70427BD-89D5-4385-8904-58ED91264581}" presName="linear" presStyleCnt="0">
        <dgm:presLayoutVars>
          <dgm:dir/>
          <dgm:animLvl val="lvl"/>
          <dgm:resizeHandles val="exact"/>
        </dgm:presLayoutVars>
      </dgm:prSet>
      <dgm:spPr/>
    </dgm:pt>
    <dgm:pt modelId="{27E2D63D-73BC-4067-B7B6-353DEC7A4334}" type="pres">
      <dgm:prSet presAssocID="{3081124E-EE10-413C-82CA-33FFCCDC3F9E}" presName="parentLin" presStyleCnt="0"/>
      <dgm:spPr/>
    </dgm:pt>
    <dgm:pt modelId="{4E1C58CF-4B19-463C-937E-BC7F727F3AA9}" type="pres">
      <dgm:prSet presAssocID="{3081124E-EE10-413C-82CA-33FFCCDC3F9E}" presName="parentLeftMargin" presStyleLbl="node1" presStyleIdx="0" presStyleCnt="1"/>
      <dgm:spPr/>
    </dgm:pt>
    <dgm:pt modelId="{2253DF63-481D-4E76-B958-DD9B355BD3E5}" type="pres">
      <dgm:prSet presAssocID="{3081124E-EE10-413C-82CA-33FFCCDC3F9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F9F8DA3-BF39-4097-AC0B-3B9AB28F4C23}" type="pres">
      <dgm:prSet presAssocID="{3081124E-EE10-413C-82CA-33FFCCDC3F9E}" presName="negativeSpace" presStyleCnt="0"/>
      <dgm:spPr/>
    </dgm:pt>
    <dgm:pt modelId="{A2C6ADD5-3DF6-4686-897D-EA993C237D62}" type="pres">
      <dgm:prSet presAssocID="{3081124E-EE10-413C-82CA-33FFCCDC3F9E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2E775439-AF59-4453-8399-B700F12F01BE}" srcId="{3081124E-EE10-413C-82CA-33FFCCDC3F9E}" destId="{2DA8D4A7-9786-4552-BB7D-162A59661A8C}" srcOrd="0" destOrd="0" parTransId="{8BFF0662-5AEE-4D47-A9D4-8AD1B13AFA30}" sibTransId="{E0D04FC7-34D8-42D2-9C07-64B4F526C261}"/>
    <dgm:cxn modelId="{83D9CAA1-693E-444E-873C-FD81201A5377}" type="presOf" srcId="{3081124E-EE10-413C-82CA-33FFCCDC3F9E}" destId="{2253DF63-481D-4E76-B958-DD9B355BD3E5}" srcOrd="1" destOrd="0" presId="urn:microsoft.com/office/officeart/2005/8/layout/list1"/>
    <dgm:cxn modelId="{029694BF-0CC6-481F-BCAA-29CC54932B7B}" type="presOf" srcId="{2DA8D4A7-9786-4552-BB7D-162A59661A8C}" destId="{A2C6ADD5-3DF6-4686-897D-EA993C237D62}" srcOrd="0" destOrd="0" presId="urn:microsoft.com/office/officeart/2005/8/layout/list1"/>
    <dgm:cxn modelId="{E345D0C0-DA37-4D10-A739-1FF10CF4A266}" type="presOf" srcId="{3081124E-EE10-413C-82CA-33FFCCDC3F9E}" destId="{4E1C58CF-4B19-463C-937E-BC7F727F3AA9}" srcOrd="0" destOrd="0" presId="urn:microsoft.com/office/officeart/2005/8/layout/list1"/>
    <dgm:cxn modelId="{427CEFC8-A272-490C-896E-5B46D1993BBE}" type="presOf" srcId="{F70427BD-89D5-4385-8904-58ED91264581}" destId="{CCBFA21A-D844-4B2C-840C-525A115ED026}" srcOrd="0" destOrd="0" presId="urn:microsoft.com/office/officeart/2005/8/layout/list1"/>
    <dgm:cxn modelId="{95DB64EA-7635-418B-A4A8-F5139733D9A6}" srcId="{F70427BD-89D5-4385-8904-58ED91264581}" destId="{3081124E-EE10-413C-82CA-33FFCCDC3F9E}" srcOrd="0" destOrd="0" parTransId="{8AEE61F0-B54F-481A-B7EE-49C3784E9EAB}" sibTransId="{FD66451F-934C-4A0D-8DDB-34064F7D38DF}"/>
    <dgm:cxn modelId="{CD5DC27B-6443-4CA5-BF13-22862414314F}" type="presParOf" srcId="{CCBFA21A-D844-4B2C-840C-525A115ED026}" destId="{27E2D63D-73BC-4067-B7B6-353DEC7A4334}" srcOrd="0" destOrd="0" presId="urn:microsoft.com/office/officeart/2005/8/layout/list1"/>
    <dgm:cxn modelId="{A7BCCE3E-C2E9-47A1-9AE1-E91447736D91}" type="presParOf" srcId="{27E2D63D-73BC-4067-B7B6-353DEC7A4334}" destId="{4E1C58CF-4B19-463C-937E-BC7F727F3AA9}" srcOrd="0" destOrd="0" presId="urn:microsoft.com/office/officeart/2005/8/layout/list1"/>
    <dgm:cxn modelId="{02BF9CBB-D8F8-4C6A-B66A-5EDDD1C04300}" type="presParOf" srcId="{27E2D63D-73BC-4067-B7B6-353DEC7A4334}" destId="{2253DF63-481D-4E76-B958-DD9B355BD3E5}" srcOrd="1" destOrd="0" presId="urn:microsoft.com/office/officeart/2005/8/layout/list1"/>
    <dgm:cxn modelId="{2C4E8190-AEDF-4CF9-8CDE-450D4E5B245A}" type="presParOf" srcId="{CCBFA21A-D844-4B2C-840C-525A115ED026}" destId="{9F9F8DA3-BF39-4097-AC0B-3B9AB28F4C23}" srcOrd="1" destOrd="0" presId="urn:microsoft.com/office/officeart/2005/8/layout/list1"/>
    <dgm:cxn modelId="{8EF7A854-B096-49E7-B7BF-CCBB70D322EA}" type="presParOf" srcId="{CCBFA21A-D844-4B2C-840C-525A115ED026}" destId="{A2C6ADD5-3DF6-4686-897D-EA993C237D62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FF85C4-12AF-4046-9967-9CF1B1C9A78F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AC17267-ED11-456F-A090-337C32E2EA86}">
      <dgm:prSet/>
      <dgm:spPr/>
      <dgm:t>
        <a:bodyPr/>
        <a:lstStyle/>
        <a:p>
          <a:r>
            <a:rPr lang="en-US" b="0" i="0" baseline="0" dirty="0"/>
            <a:t>Strict interpretations A1, A2, and A3 have unintended weaknesses. The correct interpretations are the Loose ones.</a:t>
          </a:r>
          <a:endParaRPr lang="en-US" dirty="0"/>
        </a:p>
      </dgm:t>
    </dgm:pt>
    <dgm:pt modelId="{2E2324FB-72C9-47DC-B8A1-18A37C70F15E}" type="parTrans" cxnId="{F7F3C89A-E145-40B2-8652-EEEC4487A5F4}">
      <dgm:prSet/>
      <dgm:spPr/>
      <dgm:t>
        <a:bodyPr/>
        <a:lstStyle/>
        <a:p>
          <a:endParaRPr lang="en-US"/>
        </a:p>
      </dgm:t>
    </dgm:pt>
    <dgm:pt modelId="{C4E837B2-F45C-4704-8B32-595217278406}" type="sibTrans" cxnId="{F7F3C89A-E145-40B2-8652-EEEC4487A5F4}">
      <dgm:prSet/>
      <dgm:spPr/>
      <dgm:t>
        <a:bodyPr/>
        <a:lstStyle/>
        <a:p>
          <a:endParaRPr lang="en-US"/>
        </a:p>
      </dgm:t>
    </dgm:pt>
    <dgm:pt modelId="{7696261D-E0E1-48FA-82EF-C5B811687B40}" type="pres">
      <dgm:prSet presAssocID="{62FF85C4-12AF-4046-9967-9CF1B1C9A78F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ACC74583-7D7F-432E-95C3-3A85FB5F0BF5}" type="pres">
      <dgm:prSet presAssocID="{EAC17267-ED11-456F-A090-337C32E2EA86}" presName="circle1" presStyleLbl="node1" presStyleIdx="0" presStyleCnt="1"/>
      <dgm:spPr/>
    </dgm:pt>
    <dgm:pt modelId="{18B95CC8-C19D-4E64-97B1-0B4C017D3F43}" type="pres">
      <dgm:prSet presAssocID="{EAC17267-ED11-456F-A090-337C32E2EA86}" presName="space" presStyleCnt="0"/>
      <dgm:spPr/>
    </dgm:pt>
    <dgm:pt modelId="{EB774D1F-F9B1-4806-9716-C4F4E4FAA8EF}" type="pres">
      <dgm:prSet presAssocID="{EAC17267-ED11-456F-A090-337C32E2EA86}" presName="rect1" presStyleLbl="alignAcc1" presStyleIdx="0" presStyleCnt="1"/>
      <dgm:spPr/>
    </dgm:pt>
    <dgm:pt modelId="{41FCA000-20A9-46AF-858A-552B5E8FC89F}" type="pres">
      <dgm:prSet presAssocID="{EAC17267-ED11-456F-A090-337C32E2EA86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22285A5D-8DBE-4A0F-9493-FF622894F9F8}" type="presOf" srcId="{62FF85C4-12AF-4046-9967-9CF1B1C9A78F}" destId="{7696261D-E0E1-48FA-82EF-C5B811687B40}" srcOrd="0" destOrd="0" presId="urn:microsoft.com/office/officeart/2005/8/layout/target3"/>
    <dgm:cxn modelId="{F7F3C89A-E145-40B2-8652-EEEC4487A5F4}" srcId="{62FF85C4-12AF-4046-9967-9CF1B1C9A78F}" destId="{EAC17267-ED11-456F-A090-337C32E2EA86}" srcOrd="0" destOrd="0" parTransId="{2E2324FB-72C9-47DC-B8A1-18A37C70F15E}" sibTransId="{C4E837B2-F45C-4704-8B32-595217278406}"/>
    <dgm:cxn modelId="{C0B0B7DF-F5EE-4D4A-899B-E614F95BAFD5}" type="presOf" srcId="{EAC17267-ED11-456F-A090-337C32E2EA86}" destId="{41FCA000-20A9-46AF-858A-552B5E8FC89F}" srcOrd="1" destOrd="0" presId="urn:microsoft.com/office/officeart/2005/8/layout/target3"/>
    <dgm:cxn modelId="{AB6C90E3-F080-4F9E-ACDE-2C88112E1F6A}" type="presOf" srcId="{EAC17267-ED11-456F-A090-337C32E2EA86}" destId="{EB774D1F-F9B1-4806-9716-C4F4E4FAA8EF}" srcOrd="0" destOrd="0" presId="urn:microsoft.com/office/officeart/2005/8/layout/target3"/>
    <dgm:cxn modelId="{2C078DF2-A584-436F-B9AC-20776232C307}" type="presParOf" srcId="{7696261D-E0E1-48FA-82EF-C5B811687B40}" destId="{ACC74583-7D7F-432E-95C3-3A85FB5F0BF5}" srcOrd="0" destOrd="0" presId="urn:microsoft.com/office/officeart/2005/8/layout/target3"/>
    <dgm:cxn modelId="{B8BCFDCC-104A-4843-975C-108F44852578}" type="presParOf" srcId="{7696261D-E0E1-48FA-82EF-C5B811687B40}" destId="{18B95CC8-C19D-4E64-97B1-0B4C017D3F43}" srcOrd="1" destOrd="0" presId="urn:microsoft.com/office/officeart/2005/8/layout/target3"/>
    <dgm:cxn modelId="{99E2100B-EC03-4CB8-A313-5D2CE1EE49A6}" type="presParOf" srcId="{7696261D-E0E1-48FA-82EF-C5B811687B40}" destId="{EB774D1F-F9B1-4806-9716-C4F4E4FAA8EF}" srcOrd="2" destOrd="0" presId="urn:microsoft.com/office/officeart/2005/8/layout/target3"/>
    <dgm:cxn modelId="{C29EE9F4-BB6C-4245-B2E2-9BFEE2A4A022}" type="presParOf" srcId="{7696261D-E0E1-48FA-82EF-C5B811687B40}" destId="{41FCA000-20A9-46AF-858A-552B5E8FC89F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0F0B969-D131-4F30-A976-7FA8E3C098B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2559677-AAA3-4144-8AC5-2A89264C6AC5}">
      <dgm:prSet/>
      <dgm:spPr/>
      <dgm:t>
        <a:bodyPr/>
        <a:lstStyle/>
        <a:p>
          <a:r>
            <a:rPr lang="en-US" b="0" i="0" baseline="0" dirty="0"/>
            <a:t>Snapshot Isolation is </a:t>
          </a:r>
          <a:r>
            <a:rPr lang="en-US" b="0" i="1" baseline="0" dirty="0"/>
            <a:t>non-serializable</a:t>
          </a:r>
          <a:r>
            <a:rPr lang="en-US" b="0" i="0" baseline="0" dirty="0"/>
            <a:t> because a transaction’s Reads come at one instant and the Writes at another.</a:t>
          </a:r>
          <a:endParaRPr lang="en-US" dirty="0"/>
        </a:p>
      </dgm:t>
    </dgm:pt>
    <dgm:pt modelId="{7AE9AF6E-2582-4A8E-8C75-637F2A9D703B}" type="parTrans" cxnId="{19A5079C-9B2F-412A-9816-303564041608}">
      <dgm:prSet/>
      <dgm:spPr/>
      <dgm:t>
        <a:bodyPr/>
        <a:lstStyle/>
        <a:p>
          <a:endParaRPr lang="en-US"/>
        </a:p>
      </dgm:t>
    </dgm:pt>
    <dgm:pt modelId="{499A8E49-704C-4EA9-983D-8C2A394FA219}" type="sibTrans" cxnId="{19A5079C-9B2F-412A-9816-303564041608}">
      <dgm:prSet/>
      <dgm:spPr/>
      <dgm:t>
        <a:bodyPr/>
        <a:lstStyle/>
        <a:p>
          <a:endParaRPr lang="en-US"/>
        </a:p>
      </dgm:t>
    </dgm:pt>
    <dgm:pt modelId="{5E70C43C-4709-4E23-B4C8-ABE6A0E69AED}" type="pres">
      <dgm:prSet presAssocID="{70F0B969-D131-4F30-A976-7FA8E3C098B7}" presName="vert0" presStyleCnt="0">
        <dgm:presLayoutVars>
          <dgm:dir/>
          <dgm:animOne val="branch"/>
          <dgm:animLvl val="lvl"/>
        </dgm:presLayoutVars>
      </dgm:prSet>
      <dgm:spPr/>
    </dgm:pt>
    <dgm:pt modelId="{A8FC4FB4-07AA-405B-A3D3-135AD32936A8}" type="pres">
      <dgm:prSet presAssocID="{B2559677-AAA3-4144-8AC5-2A89264C6AC5}" presName="thickLine" presStyleLbl="alignNode1" presStyleIdx="0" presStyleCnt="1"/>
      <dgm:spPr/>
    </dgm:pt>
    <dgm:pt modelId="{AFB8200C-B05E-435E-B8D5-32D8F2266FAF}" type="pres">
      <dgm:prSet presAssocID="{B2559677-AAA3-4144-8AC5-2A89264C6AC5}" presName="horz1" presStyleCnt="0"/>
      <dgm:spPr/>
    </dgm:pt>
    <dgm:pt modelId="{BC29DCDB-F1C6-424A-9F69-CD471945026D}" type="pres">
      <dgm:prSet presAssocID="{B2559677-AAA3-4144-8AC5-2A89264C6AC5}" presName="tx1" presStyleLbl="revTx" presStyleIdx="0" presStyleCnt="1"/>
      <dgm:spPr/>
    </dgm:pt>
    <dgm:pt modelId="{BC0F35AA-1754-4267-8582-30853C8EB89A}" type="pres">
      <dgm:prSet presAssocID="{B2559677-AAA3-4144-8AC5-2A89264C6AC5}" presName="vert1" presStyleCnt="0"/>
      <dgm:spPr/>
    </dgm:pt>
  </dgm:ptLst>
  <dgm:cxnLst>
    <dgm:cxn modelId="{EBE6861E-32C5-47FD-9D70-D53DF5D90ED7}" type="presOf" srcId="{B2559677-AAA3-4144-8AC5-2A89264C6AC5}" destId="{BC29DCDB-F1C6-424A-9F69-CD471945026D}" srcOrd="0" destOrd="0" presId="urn:microsoft.com/office/officeart/2008/layout/LinedList"/>
    <dgm:cxn modelId="{BA6D412A-A3E1-41B3-8241-38DC0805F12C}" type="presOf" srcId="{70F0B969-D131-4F30-A976-7FA8E3C098B7}" destId="{5E70C43C-4709-4E23-B4C8-ABE6A0E69AED}" srcOrd="0" destOrd="0" presId="urn:microsoft.com/office/officeart/2008/layout/LinedList"/>
    <dgm:cxn modelId="{19A5079C-9B2F-412A-9816-303564041608}" srcId="{70F0B969-D131-4F30-A976-7FA8E3C098B7}" destId="{B2559677-AAA3-4144-8AC5-2A89264C6AC5}" srcOrd="0" destOrd="0" parTransId="{7AE9AF6E-2582-4A8E-8C75-637F2A9D703B}" sibTransId="{499A8E49-704C-4EA9-983D-8C2A394FA219}"/>
    <dgm:cxn modelId="{8CE178FD-A4A7-4437-8D74-05A3E246EE4E}" type="presParOf" srcId="{5E70C43C-4709-4E23-B4C8-ABE6A0E69AED}" destId="{A8FC4FB4-07AA-405B-A3D3-135AD32936A8}" srcOrd="0" destOrd="0" presId="urn:microsoft.com/office/officeart/2008/layout/LinedList"/>
    <dgm:cxn modelId="{4374B27A-CCFB-429E-B42A-C50866C765F7}" type="presParOf" srcId="{5E70C43C-4709-4E23-B4C8-ABE6A0E69AED}" destId="{AFB8200C-B05E-435E-B8D5-32D8F2266FAF}" srcOrd="1" destOrd="0" presId="urn:microsoft.com/office/officeart/2008/layout/LinedList"/>
    <dgm:cxn modelId="{32DDF5A0-75BC-4FEC-97E6-3C207A419375}" type="presParOf" srcId="{AFB8200C-B05E-435E-B8D5-32D8F2266FAF}" destId="{BC29DCDB-F1C6-424A-9F69-CD471945026D}" srcOrd="0" destOrd="0" presId="urn:microsoft.com/office/officeart/2008/layout/LinedList"/>
    <dgm:cxn modelId="{30B54309-9961-41F6-8C39-CC315CA16CCF}" type="presParOf" srcId="{AFB8200C-B05E-435E-B8D5-32D8F2266FAF}" destId="{BC0F35AA-1754-4267-8582-30853C8EB8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C6ADD5-3DF6-4686-897D-EA993C237D62}">
      <dsp:nvSpPr>
        <dsp:cNvPr id="0" name=""/>
        <dsp:cNvSpPr/>
      </dsp:nvSpPr>
      <dsp:spPr>
        <a:xfrm>
          <a:off x="0" y="417403"/>
          <a:ext cx="7939314" cy="7512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6179" tIns="374904" rIns="616179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A </a:t>
          </a:r>
          <a:r>
            <a:rPr lang="en-US" sz="1800" i="1" kern="1200" dirty="0"/>
            <a:t>well-formed</a:t>
          </a:r>
          <a:r>
            <a:rPr lang="en-US" sz="1800" kern="1200" dirty="0"/>
            <a:t>, </a:t>
          </a:r>
          <a:r>
            <a:rPr lang="en-US" sz="1800" i="1" kern="1200" dirty="0"/>
            <a:t>two-phase </a:t>
          </a:r>
          <a:r>
            <a:rPr lang="en-US" sz="1800" kern="1200" dirty="0"/>
            <a:t>locking guarantees </a:t>
          </a:r>
          <a:r>
            <a:rPr lang="en-US" sz="1800" i="1" kern="1200" dirty="0"/>
            <a:t>serializability.</a:t>
          </a:r>
          <a:endParaRPr lang="en-US" sz="1800" b="1" kern="1200" dirty="0"/>
        </a:p>
      </dsp:txBody>
      <dsp:txXfrm>
        <a:off x="0" y="417403"/>
        <a:ext cx="7939314" cy="751275"/>
      </dsp:txXfrm>
    </dsp:sp>
    <dsp:sp modelId="{2253DF63-481D-4E76-B958-DD9B355BD3E5}">
      <dsp:nvSpPr>
        <dsp:cNvPr id="0" name=""/>
        <dsp:cNvSpPr/>
      </dsp:nvSpPr>
      <dsp:spPr>
        <a:xfrm>
          <a:off x="396965" y="151723"/>
          <a:ext cx="5557519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0061" tIns="0" rIns="210061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Fundamental Serialization theorem</a:t>
          </a:r>
        </a:p>
      </dsp:txBody>
      <dsp:txXfrm>
        <a:off x="422904" y="177662"/>
        <a:ext cx="5505641" cy="4794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C74583-7D7F-432E-95C3-3A85FB5F0BF5}">
      <dsp:nvSpPr>
        <dsp:cNvPr id="0" name=""/>
        <dsp:cNvSpPr/>
      </dsp:nvSpPr>
      <dsp:spPr>
        <a:xfrm>
          <a:off x="0" y="0"/>
          <a:ext cx="923330" cy="923330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774D1F-F9B1-4806-9716-C4F4E4FAA8EF}">
      <dsp:nvSpPr>
        <dsp:cNvPr id="0" name=""/>
        <dsp:cNvSpPr/>
      </dsp:nvSpPr>
      <dsp:spPr>
        <a:xfrm>
          <a:off x="461665" y="0"/>
          <a:ext cx="6811331" cy="92333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Strict interpretations A1, A2, and A3 have unintended weaknesses. The correct interpretations are the Loose ones.</a:t>
          </a:r>
          <a:endParaRPr lang="en-US" sz="1900" kern="1200" dirty="0"/>
        </a:p>
      </dsp:txBody>
      <dsp:txXfrm>
        <a:off x="461665" y="0"/>
        <a:ext cx="6811331" cy="9233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FC4FB4-07AA-405B-A3D3-135AD32936A8}">
      <dsp:nvSpPr>
        <dsp:cNvPr id="0" name=""/>
        <dsp:cNvSpPr/>
      </dsp:nvSpPr>
      <dsp:spPr>
        <a:xfrm>
          <a:off x="0" y="0"/>
          <a:ext cx="610537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29DCDB-F1C6-424A-9F69-CD471945026D}">
      <dsp:nvSpPr>
        <dsp:cNvPr id="0" name=""/>
        <dsp:cNvSpPr/>
      </dsp:nvSpPr>
      <dsp:spPr>
        <a:xfrm>
          <a:off x="0" y="0"/>
          <a:ext cx="6105377" cy="923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Snapshot Isolation is </a:t>
          </a:r>
          <a:r>
            <a:rPr lang="en-US" sz="1900" b="0" i="1" kern="1200" baseline="0" dirty="0"/>
            <a:t>non-serializable</a:t>
          </a:r>
          <a:r>
            <a:rPr lang="en-US" sz="1900" b="0" i="0" kern="1200" baseline="0" dirty="0"/>
            <a:t> because a transaction’s Reads come at one instant and the Writes at another.</a:t>
          </a:r>
          <a:endParaRPr lang="en-US" sz="1900" kern="1200" dirty="0"/>
        </a:p>
      </dsp:txBody>
      <dsp:txXfrm>
        <a:off x="0" y="0"/>
        <a:ext cx="6105377" cy="9233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370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07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72204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97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615739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08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472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24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477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03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329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61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855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566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0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020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96E67-8BEE-4D32-81F5-06451D1FFFD9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15866DD-9E8C-4F7A-982C-8379C0A2F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134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8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audio" Target="../media/media12.m4a"/><Relationship Id="rId7" Type="http://schemas.openxmlformats.org/officeDocument/2006/relationships/diagramQuickStyle" Target="../diagrams/quickStyle3.xml"/><Relationship Id="rId2" Type="http://schemas.microsoft.com/office/2007/relationships/media" Target="../media/media12.m4a"/><Relationship Id="rId1" Type="http://schemas.openxmlformats.org/officeDocument/2006/relationships/tags" Target="../tags/tag9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microsoft.com/office/2007/relationships/diagramDrawing" Target="../diagrams/drawing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10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audio" Target="../media/media5.m4a"/><Relationship Id="rId7" Type="http://schemas.openxmlformats.org/officeDocument/2006/relationships/diagramQuickStyle" Target="../diagrams/quickStyle1.xml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microsoft.com/office/2007/relationships/diagramDrawing" Target="../diagrams/drawin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audio" Target="../media/media7.m4a"/><Relationship Id="rId7" Type="http://schemas.openxmlformats.org/officeDocument/2006/relationships/diagramLayout" Target="../diagrams/layout2.xml"/><Relationship Id="rId2" Type="http://schemas.microsoft.com/office/2007/relationships/media" Target="../media/media7.m4a"/><Relationship Id="rId1" Type="http://schemas.openxmlformats.org/officeDocument/2006/relationships/tags" Target="../tags/tag5.xml"/><Relationship Id="rId6" Type="http://schemas.openxmlformats.org/officeDocument/2006/relationships/diagramData" Target="../diagrams/data2.xml"/><Relationship Id="rId11" Type="http://schemas.openxmlformats.org/officeDocument/2006/relationships/image" Target="../media/image1.png"/><Relationship Id="rId5" Type="http://schemas.openxmlformats.org/officeDocument/2006/relationships/image" Target="../media/image5.png"/><Relationship Id="rId10" Type="http://schemas.microsoft.com/office/2007/relationships/diagramDrawing" Target="../diagrams/drawing2.xml"/><Relationship Id="rId4" Type="http://schemas.openxmlformats.org/officeDocument/2006/relationships/slideLayout" Target="../slideLayouts/slideLayout2.xml"/><Relationship Id="rId9" Type="http://schemas.openxmlformats.org/officeDocument/2006/relationships/diagramColors" Target="../diagrams/colors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4C311-3EF5-4389-98A6-6D2CA296F6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/>
          <a:lstStyle/>
          <a:p>
            <a:r>
              <a:rPr lang="en-IN" dirty="0"/>
              <a:t>A Critique on ANSI SQL Isolation Levels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0FC98E-B942-449E-BBD3-7DAEF6943E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/>
          <a:lstStyle/>
          <a:p>
            <a:r>
              <a:rPr lang="en-IN" dirty="0"/>
              <a:t>SAI SAKETH ALURU</a:t>
            </a:r>
          </a:p>
          <a:p>
            <a:r>
              <a:rPr lang="en-IN" dirty="0"/>
              <a:t>16CS30030</a:t>
            </a:r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7BB538B-7991-4284-9CD5-FB9CFED7EE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845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20"/>
    </mc:Choice>
    <mc:Fallback>
      <p:transition spd="slow" advTm="7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E41D5-5D8D-47E0-8260-BB6E0BA36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5643"/>
          </a:xfrm>
        </p:spPr>
        <p:txBody>
          <a:bodyPr/>
          <a:lstStyle/>
          <a:p>
            <a:r>
              <a:rPr lang="en-IN" dirty="0"/>
              <a:t>Cursor Stability Isolation level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BE8DF-0084-4E90-AC66-37F4EAF79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5243"/>
            <a:ext cx="8596668" cy="4536119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dirty="0"/>
              <a:t>Thus this type of read prevents </a:t>
            </a:r>
            <a:r>
              <a:rPr lang="en-IN" b="1" dirty="0"/>
              <a:t>Lost Updates, </a:t>
            </a:r>
            <a:r>
              <a:rPr lang="en-IN" dirty="0"/>
              <a:t>by prohibiting the phenomena P4, modified as P4C.</a:t>
            </a:r>
          </a:p>
          <a:p>
            <a:pPr marL="457200" lvl="1" indent="0">
              <a:buNone/>
            </a:pPr>
            <a:r>
              <a:rPr lang="pl-PL" sz="1800" b="1" i="0" u="none" strike="noStrike" baseline="0" dirty="0">
                <a:latin typeface="Times New Roman" panose="02020603050405020304" pitchFamily="18" charset="0"/>
              </a:rPr>
              <a:t>P4C</a:t>
            </a:r>
            <a:r>
              <a:rPr lang="pl-PL" sz="1800" b="0" i="0" u="none" strike="noStrike" baseline="0" dirty="0">
                <a:latin typeface="Times New Roman" panose="02020603050405020304" pitchFamily="18" charset="0"/>
              </a:rPr>
              <a:t>: rc1[x]...w2[x]...w1[x]...c1</a:t>
            </a:r>
            <a:endParaRPr lang="en-IN" sz="1800" dirty="0">
              <a:latin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Arial" panose="020B0604020202020204" pitchFamily="34" charset="0"/>
              </a:rPr>
              <a:t>READ COMMITTED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« Cursor Stability « </a:t>
            </a:r>
            <a:r>
              <a:rPr lang="en-US" sz="1800" b="0" i="0" u="none" strike="noStrike" baseline="0" dirty="0">
                <a:latin typeface="Arial" panose="020B0604020202020204" pitchFamily="34" charset="0"/>
              </a:rPr>
              <a:t>REPEATABLE READ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</a:t>
            </a:r>
            <a:r>
              <a:rPr lang="en-US" sz="1800" b="0" i="0" u="none" strike="noStrike" baseline="0" dirty="0"/>
              <a:t>he programmer can parlay Cursor Stability to effective Locking REPEATABLE READ isolation for any transaction accessing a small, fixed number of data items – at the cost of using multiple cursors.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However this is not convenient, and thus there are always histories that can satisfy P4 ( or even the </a:t>
            </a:r>
            <a:r>
              <a:rPr lang="en-US" dirty="0" err="1"/>
              <a:t>the</a:t>
            </a:r>
            <a:r>
              <a:rPr lang="en-US" dirty="0"/>
              <a:t> more general P2) that can still contain inconsistencies.</a:t>
            </a:r>
          </a:p>
          <a:p>
            <a:pPr marL="0" indent="0" algn="l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5DE30AA-56D6-4134-934D-0B2633B0A8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535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43"/>
    </mc:Choice>
    <mc:Fallback>
      <p:transition spd="slow" advTm="40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E7F6C-B2F4-41C8-ABEF-40CF12176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Snapshot Isolation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2704D-C235-4589-B373-A56086DF1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92701"/>
            <a:ext cx="8596668" cy="4437645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Start-Timestamp: </a:t>
            </a:r>
            <a:r>
              <a:rPr lang="en-IN" dirty="0"/>
              <a:t>The time when the transaction started.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Commit-Timestamp: </a:t>
            </a:r>
            <a:r>
              <a:rPr lang="en-IN" dirty="0"/>
              <a:t>Timestamp issued to a transaction when it is ready to commit (transactions gets a commit-timestamp even if it ends up aborted).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 transaction always reads data from a </a:t>
            </a:r>
            <a:r>
              <a:rPr lang="en-IN" i="1" dirty="0"/>
              <a:t>snapshot</a:t>
            </a:r>
            <a:r>
              <a:rPr lang="en-IN" dirty="0"/>
              <a:t> of the data that has already been committed by its start-timestamp.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All updates made by the transaction are also reflected only in this snapshot. These updates are isolated to a particular transaction while it is active.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baseline="0" dirty="0"/>
              <a:t>When a transaction T1 is ready to commit, it gets a </a:t>
            </a:r>
            <a:r>
              <a:rPr lang="en-US" b="0" i="1" u="none" strike="noStrike" baseline="0" dirty="0"/>
              <a:t>Commit-Timestamp, </a:t>
            </a:r>
            <a:r>
              <a:rPr lang="en-US" b="0" i="0" u="none" strike="noStrike" baseline="0" dirty="0"/>
              <a:t>which is larger than any existing Start-Timestamp or Commit-Timestamp.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The</a:t>
            </a:r>
            <a:r>
              <a:rPr lang="en-US" b="0" i="0" u="none" strike="noStrike" baseline="0" dirty="0"/>
              <a:t> transaction T1 successfully commits only if no other transaction T2 with a Commit-Timestamp in T1’s interval [</a:t>
            </a:r>
            <a:r>
              <a:rPr lang="en-US" b="0" i="1" u="none" strike="noStrike" baseline="0" dirty="0"/>
              <a:t>Start-Timestamp</a:t>
            </a:r>
            <a:r>
              <a:rPr lang="en-US" b="0" i="0" u="none" strike="noStrike" baseline="0" dirty="0"/>
              <a:t>, </a:t>
            </a:r>
            <a:r>
              <a:rPr lang="en-US" b="0" i="1" u="none" strike="noStrike" baseline="0" dirty="0"/>
              <a:t>Commit-Timestamp</a:t>
            </a:r>
            <a:r>
              <a:rPr lang="en-US" b="0" i="0" u="none" strike="noStrike" baseline="0" dirty="0"/>
              <a:t>] wrote data that T1 also wrote.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This principle, </a:t>
            </a:r>
            <a:r>
              <a:rPr lang="en-US" b="1" i="1" dirty="0"/>
              <a:t>first-committer wins</a:t>
            </a:r>
            <a:r>
              <a:rPr lang="en-US" dirty="0"/>
              <a:t>, prevents lost updates (P4). After committing, its changes are now visible to all transactions with start-times greater than T1s commit time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B67A439-8999-4F3C-AB16-524EBA978DD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61699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821"/>
    </mc:Choice>
    <mc:Fallback>
      <p:transition spd="slow" advTm="105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A842C-3C15-40BD-85A7-F384D6420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3440"/>
          </a:xfrm>
        </p:spPr>
        <p:txBody>
          <a:bodyPr/>
          <a:lstStyle/>
          <a:p>
            <a:r>
              <a:rPr lang="en-IN" dirty="0"/>
              <a:t>Snapshot Isolation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BD4ED-0FEA-48C4-BEDF-06EBB7EFB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59989"/>
            <a:ext cx="9170051" cy="438137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Consider the Single version history operation </a:t>
            </a:r>
          </a:p>
          <a:p>
            <a:pPr marL="0" indent="0" algn="l">
              <a:buNone/>
            </a:pPr>
            <a:r>
              <a:rPr lang="pt-BR" sz="1800" b="0" i="0" u="none" strike="noStrike" baseline="0" dirty="0">
                <a:latin typeface="Courier"/>
              </a:rPr>
              <a:t>H1: r1[x=50]w1[x=10]r2[x=10]r2[y=50]c2r1[y=50] </a:t>
            </a:r>
            <a:r>
              <a:rPr lang="en-US" sz="1800" b="0" i="0" u="none" strike="noStrike" baseline="0" dirty="0">
                <a:latin typeface="Courier"/>
              </a:rPr>
              <a:t>w1[y=90]c1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The snapshot isolation version of this history would be,</a:t>
            </a:r>
          </a:p>
          <a:p>
            <a:pPr marL="0" indent="0" algn="l">
              <a:buNone/>
            </a:pPr>
            <a:r>
              <a:rPr lang="pt-BR" sz="1800" b="0" i="0" u="none" strike="noStrike" baseline="0" dirty="0">
                <a:latin typeface="Courier"/>
              </a:rPr>
              <a:t>H1.SI: r1[x0=50] w1[x1=10] r2[x0=50] r2[y0=50] c2 </a:t>
            </a:r>
            <a:r>
              <a:rPr lang="es-ES" sz="1800" b="0" i="0" u="none" strike="noStrike" baseline="0" dirty="0">
                <a:latin typeface="Courier"/>
              </a:rPr>
              <a:t>r1[y0=50] 				w1[y1=90] c1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/>
              <a:t>All Snapshot Isolation histories can be mapped to single-valued histories while preserving dataflow dependencies – The MV histories  are said to be </a:t>
            </a:r>
            <a:r>
              <a:rPr lang="en-US" sz="1800" b="0" i="1" u="none" strike="noStrike" baseline="0" dirty="0"/>
              <a:t>View Equivalent</a:t>
            </a:r>
            <a:r>
              <a:rPr lang="en-US" sz="1800" b="0" u="none" strike="noStrike" baseline="0" dirty="0"/>
              <a:t> with the SV histories.</a:t>
            </a:r>
          </a:p>
          <a:p>
            <a:pPr marL="0" indent="0" algn="l">
              <a:buNone/>
            </a:pPr>
            <a:r>
              <a:rPr lang="pt-BR" sz="1800" b="0" i="0" u="none" strike="noStrike" baseline="0" dirty="0">
                <a:latin typeface="Courier"/>
              </a:rPr>
              <a:t>H1.SI.SV: r1[x=50] r1[y=50] r2[x=50] r2[y=50] c2 </a:t>
            </a:r>
            <a:r>
              <a:rPr lang="pl-PL" sz="1800" b="0" i="0" u="none" strike="noStrike" baseline="0" dirty="0">
                <a:latin typeface="Courier"/>
              </a:rPr>
              <a:t>w1[x=10] </a:t>
            </a:r>
            <a:r>
              <a:rPr lang="en-IN" sz="1800" b="0" i="0" u="none" strike="noStrike" baseline="0" dirty="0">
                <a:latin typeface="Courier"/>
              </a:rPr>
              <a:t>					</a:t>
            </a:r>
            <a:r>
              <a:rPr lang="pl-PL" sz="1800" b="0" i="0" u="none" strike="noStrike" baseline="0" dirty="0">
                <a:latin typeface="Courier"/>
              </a:rPr>
              <a:t>w1[y=90] c1</a:t>
            </a:r>
            <a:endParaRPr lang="en-IN" sz="1800" b="0" i="0" u="none" strike="noStrike" baseline="0" dirty="0">
              <a:latin typeface="Courie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READ COMMITTED « </a:t>
            </a:r>
            <a:r>
              <a:rPr lang="en-US" sz="1800" b="0" i="0" u="none" strike="noStrike" baseline="0" dirty="0">
                <a:latin typeface="Arial" panose="020B0604020202020204" pitchFamily="34" charset="0"/>
              </a:rPr>
              <a:t>Snapshot Isolation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»«</a:t>
            </a:r>
            <a:r>
              <a:rPr lang="en-US" sz="1800" b="0" i="0" u="none" strike="noStrike" baseline="0" dirty="0"/>
              <a:t> </a:t>
            </a:r>
            <a:r>
              <a:rPr lang="en-US" sz="1800" b="0" i="0" u="none" strike="noStrike" baseline="0" dirty="0">
                <a:latin typeface="Arial" panose="020B0604020202020204" pitchFamily="34" charset="0"/>
              </a:rPr>
              <a:t>REPEATABLE READ</a:t>
            </a:r>
            <a:endParaRPr lang="en-IN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CAAA69A-47DB-44FB-B721-342EB4A950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010518"/>
              </p:ext>
            </p:extLst>
          </p:nvPr>
        </p:nvGraphicFramePr>
        <p:xfrm>
          <a:off x="1922979" y="5579698"/>
          <a:ext cx="6105378" cy="923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469494F-718A-4431-B612-43C95197928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99014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981"/>
    </mc:Choice>
    <mc:Fallback>
      <p:transition spd="slow" advTm="117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 build="p"/>
      <p:bldGraphic spid="6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2D8C4-44C7-475E-8F2D-63C547A10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Constraint Violation	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6D8BBE-3B11-4A2D-A903-1E8DD7CFDD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4" y="1488613"/>
                <a:ext cx="9043441" cy="3880773"/>
              </a:xfrm>
            </p:spPr>
            <p:txBody>
              <a:bodyPr/>
              <a:lstStyle/>
              <a:p>
                <a:pPr algn="l">
                  <a:buFont typeface="Arial" panose="020B0604020202020204" pitchFamily="34" charset="0"/>
                  <a:buChar char="•"/>
                </a:pPr>
                <a:r>
                  <a:rPr lang="en-US" dirty="0"/>
                  <a:t>A</a:t>
                </a:r>
                <a:r>
                  <a:rPr lang="en-US" sz="1800" b="0" i="0" u="none" strike="noStrike" baseline="0" dirty="0"/>
                  <a:t> generic and important type of concurrency anomaly.</a:t>
                </a:r>
              </a:p>
              <a:p>
                <a:pPr marL="400050" lvl="1" indent="0">
                  <a:buNone/>
                </a:pPr>
                <a:r>
                  <a:rPr lang="en-US" sz="1800" b="1" i="0" u="none" strike="noStrike" baseline="0" dirty="0"/>
                  <a:t>A5 (Data Item Constraint Violation) – </a:t>
                </a:r>
                <a:r>
                  <a:rPr lang="en-US" sz="1800" i="0" u="none" strike="noStrike" baseline="0" dirty="0"/>
                  <a:t>Suppose </a:t>
                </a:r>
                <a:r>
                  <a:rPr lang="en-US" sz="1800" i="1" u="none" strike="noStrike" baseline="0" dirty="0"/>
                  <a:t>C() </a:t>
                </a:r>
                <a:r>
                  <a:rPr lang="en-US" sz="1800" u="none" strike="noStrike" baseline="0" dirty="0"/>
                  <a:t>is a </a:t>
                </a:r>
                <a:r>
                  <a:rPr lang="en-US" sz="1800" dirty="0"/>
                  <a:t>constraint between </a:t>
                </a:r>
                <a14:m>
                  <m:oMath xmlns:m="http://schemas.openxmlformats.org/officeDocument/2006/math"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 &amp; </m:t>
                    </m:r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1800" dirty="0"/>
                  <a:t>.</a:t>
                </a:r>
              </a:p>
              <a:p>
                <a:pPr marL="800100" lvl="2" indent="0">
                  <a:buNone/>
                </a:pPr>
                <a:r>
                  <a:rPr lang="en-US" sz="1800" b="1" i="0" u="none" strike="noStrike" baseline="0" dirty="0">
                    <a:latin typeface="+mj-lt"/>
                  </a:rPr>
                  <a:t>A5A Read Skew – </a:t>
                </a:r>
                <a:r>
                  <a:rPr lang="en-US" sz="1800" i="0" u="none" strike="noStrike" baseline="0" dirty="0">
                    <a:latin typeface="+mj-lt"/>
                  </a:rPr>
                  <a:t>T1 reads </a:t>
                </a:r>
                <a14:m>
                  <m:oMath xmlns:m="http://schemas.openxmlformats.org/officeDocument/2006/math">
                    <m:r>
                      <a:rPr lang="en-IN" sz="1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1800" i="0" u="none" strike="noStrike" baseline="0" dirty="0">
                    <a:latin typeface="+mj-lt"/>
                  </a:rPr>
                  <a:t>, T2 modifies </a:t>
                </a:r>
                <a14:m>
                  <m:oMath xmlns:m="http://schemas.openxmlformats.org/officeDocument/2006/math"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 &amp; </m:t>
                    </m:r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i="0" u="none" strike="noStrike" baseline="0" dirty="0">
                    <a:latin typeface="+mj-lt"/>
                  </a:rPr>
                  <a:t>and commits. T1 reads </a:t>
                </a:r>
                <a14:m>
                  <m:oMath xmlns:m="http://schemas.openxmlformats.org/officeDocument/2006/math">
                    <m:r>
                      <a:rPr lang="en-IN" sz="18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IN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i="0" u="none" strike="noStrike" baseline="0" dirty="0">
                    <a:latin typeface="+mj-lt"/>
                  </a:rPr>
                  <a:t>to find inconsistent data.</a:t>
                </a:r>
              </a:p>
              <a:p>
                <a:pPr marL="1257300" lvl="3" indent="0">
                  <a:buNone/>
                </a:pPr>
                <a:r>
                  <a:rPr lang="en-US" sz="1800" b="1" i="0" u="none" strike="noStrike" baseline="0" dirty="0"/>
                  <a:t>A5A</a:t>
                </a:r>
                <a:r>
                  <a:rPr lang="en-US" sz="1800" b="0" i="0" u="none" strike="noStrike" baseline="0" dirty="0"/>
                  <a:t>: r1[x]...w2[x]...w2[y]...c2...r1[y]...(c1 or a1)</a:t>
                </a:r>
                <a:endParaRPr lang="en-US" sz="1800" dirty="0"/>
              </a:p>
              <a:p>
                <a:pPr marL="800100" lvl="2" indent="0">
                  <a:buNone/>
                </a:pPr>
                <a:r>
                  <a:rPr lang="en-US" sz="1800" b="1" i="0" u="none" strike="noStrike" baseline="0" dirty="0">
                    <a:latin typeface="+mj-lt"/>
                  </a:rPr>
                  <a:t>A5B Write Skew </a:t>
                </a:r>
                <a:r>
                  <a:rPr lang="en-US" sz="1800" i="0" u="none" strike="noStrike" baseline="0" dirty="0">
                    <a:latin typeface="+mj-lt"/>
                  </a:rPr>
                  <a:t>- T1 reads </a:t>
                </a:r>
                <a14:m>
                  <m:oMath xmlns:m="http://schemas.openxmlformats.org/officeDocument/2006/math"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 &amp; </m:t>
                    </m:r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i="0" u="none" strike="noStrike" baseline="0" dirty="0">
                    <a:latin typeface="+mj-lt"/>
                  </a:rPr>
                  <a:t>. T2 reads </a:t>
                </a:r>
                <a14:m>
                  <m:oMath xmlns:m="http://schemas.openxmlformats.org/officeDocument/2006/math">
                    <m:r>
                      <a:rPr lang="en-IN" sz="1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IN" sz="1800" i="1">
                        <a:latin typeface="Cambria Math" panose="02040503050406030204" pitchFamily="18" charset="0"/>
                      </a:rPr>
                      <m:t> &amp; </m:t>
                    </m:r>
                    <m:r>
                      <a:rPr lang="en-IN" sz="18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IN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>
                    <a:latin typeface="+mj-lt"/>
                  </a:rPr>
                  <a:t>, writes </a:t>
                </a:r>
                <a14:m>
                  <m:oMath xmlns:m="http://schemas.openxmlformats.org/officeDocument/2006/math">
                    <m:r>
                      <a:rPr lang="en-IN" sz="1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1800" dirty="0">
                    <a:latin typeface="+mj-lt"/>
                  </a:rPr>
                  <a:t> and commits. T1 writes </a:t>
                </a:r>
                <a14:m>
                  <m:oMath xmlns:m="http://schemas.openxmlformats.org/officeDocument/2006/math">
                    <m:r>
                      <a:rPr lang="en-IN" sz="1800" i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1800" dirty="0">
                    <a:latin typeface="+mj-lt"/>
                  </a:rPr>
                  <a:t> and commits.</a:t>
                </a:r>
                <a:r>
                  <a:rPr lang="en-US" sz="2000" dirty="0">
                    <a:latin typeface="+mj-lt"/>
                  </a:rPr>
                  <a:t>	</a:t>
                </a:r>
              </a:p>
              <a:p>
                <a:pPr marL="1257300" lvl="3" indent="0">
                  <a:buNone/>
                </a:pPr>
                <a:r>
                  <a:rPr lang="en-US" sz="1800" b="1" i="0" u="none" strike="noStrike" baseline="0" dirty="0"/>
                  <a:t>A5B</a:t>
                </a:r>
                <a:r>
                  <a:rPr lang="en-US" sz="1800" b="0" i="0" u="none" strike="noStrike" baseline="0" dirty="0"/>
                  <a:t>: r1[x]...r2[y]...w1[y]...w2[x]...(c1 and c2 occur)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sz="1800" b="0" i="0" u="none" strike="noStrike" baseline="0" dirty="0">
                    <a:latin typeface="+mj-lt"/>
                  </a:rPr>
                  <a:t>Fuzzy Reads (P2) is a degenerate form of Read Skew where x=y.</a:t>
                </a:r>
                <a:endParaRPr lang="en-US" sz="1800" dirty="0">
                  <a:latin typeface="+mj-lt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6D8BBE-3B11-4A2D-A903-1E8DD7CFDD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488613"/>
                <a:ext cx="9043441" cy="3880773"/>
              </a:xfrm>
              <a:blipFill>
                <a:blip r:embed="rId5"/>
                <a:stretch>
                  <a:fillRect l="-135" t="-9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95582A3-4716-471D-A28C-A135E719115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37675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66"/>
    </mc:Choice>
    <mc:Fallback>
      <p:transition spd="slow" advTm="838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A45E8-105B-4015-AAE5-FB5301BAE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94117"/>
          </a:xfrm>
        </p:spPr>
        <p:txBody>
          <a:bodyPr/>
          <a:lstStyle/>
          <a:p>
            <a:r>
              <a:rPr lang="en-IN" dirty="0"/>
              <a:t>Other Multi-version Systems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7206B-FFB2-4075-957D-107D2403F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03717"/>
            <a:ext cx="8596668" cy="443764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Some models of Snapshot Isolation restrict SI only to </a:t>
            </a:r>
            <a:r>
              <a:rPr lang="en-IN" i="1" dirty="0"/>
              <a:t>READONLY </a:t>
            </a:r>
            <a:r>
              <a:rPr lang="en-IN" dirty="0"/>
              <a:t>Transactions.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+mj-lt"/>
              </a:rPr>
              <a:t>Oracle </a:t>
            </a:r>
            <a:r>
              <a:rPr lang="en-US" sz="1800" b="1" i="1" u="none" strike="noStrike" baseline="0" dirty="0">
                <a:latin typeface="+mj-lt"/>
              </a:rPr>
              <a:t>Read Consistency </a:t>
            </a:r>
            <a:r>
              <a:rPr lang="en-US" sz="1800" b="1" i="0" u="none" strike="noStrike" baseline="0" dirty="0">
                <a:latin typeface="+mj-lt"/>
              </a:rPr>
              <a:t>isolation:</a:t>
            </a:r>
          </a:p>
          <a:p>
            <a:pPr marL="400050" lvl="1" indent="0">
              <a:buNone/>
            </a:pPr>
            <a:r>
              <a:rPr lang="en-US" sz="1800" dirty="0">
                <a:latin typeface="+mj-lt"/>
              </a:rPr>
              <a:t>It g</a:t>
            </a:r>
            <a:r>
              <a:rPr lang="en-US" sz="1800" b="0" i="0" u="none" strike="noStrike" baseline="0" dirty="0">
                <a:latin typeface="+mj-lt"/>
              </a:rPr>
              <a:t>ives each SQL statement the most recent committed database value at the time the statement began.</a:t>
            </a:r>
          </a:p>
          <a:p>
            <a:pPr marL="400050" lvl="1" indent="0">
              <a:buNone/>
            </a:pPr>
            <a:r>
              <a:rPr lang="en-US" sz="1800" b="0" i="0" u="none" strike="noStrike" baseline="0" dirty="0">
                <a:latin typeface="+mj-lt"/>
              </a:rPr>
              <a:t>It is as if the start-timestamp of the transaction is advanced at each SQL statement.</a:t>
            </a:r>
          </a:p>
          <a:p>
            <a:pPr marL="400050" lvl="1" indent="0">
              <a:buNone/>
            </a:pPr>
            <a:r>
              <a:rPr lang="en-US" sz="1800" b="0" i="0" u="none" strike="noStrike" baseline="0" dirty="0">
                <a:latin typeface="+mj-lt"/>
              </a:rPr>
              <a:t>Row inserts, updates, and deletes are covered by Write locks to give a </a:t>
            </a:r>
            <a:r>
              <a:rPr lang="en-US" sz="1800" b="0" i="1" u="none" strike="noStrike" baseline="0" dirty="0">
                <a:latin typeface="+mj-lt"/>
              </a:rPr>
              <a:t>first-writer-wins</a:t>
            </a:r>
            <a:r>
              <a:rPr lang="en-US" sz="1800" b="0" i="0" u="none" strike="noStrike" baseline="0" dirty="0">
                <a:latin typeface="+mj-lt"/>
              </a:rPr>
              <a:t> rather than a first-committer-wins policy.</a:t>
            </a:r>
            <a:endParaRPr lang="en-US" sz="1800" b="1" i="0" u="none" strike="noStrike" baseline="0" dirty="0">
              <a:latin typeface="+mj-lt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99B006D-90D0-42B0-9F2F-4F9F5C4714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762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798"/>
    </mc:Choice>
    <mc:Fallback>
      <p:transition spd="slow" advTm="46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0BF11-C818-4039-9910-04BFD3FF3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39372"/>
          </a:xfrm>
        </p:spPr>
        <p:txBody>
          <a:bodyPr/>
          <a:lstStyle/>
          <a:p>
            <a:r>
              <a:rPr lang="en-IN" dirty="0"/>
              <a:t>Summary and Conclusion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88D0C5-1D0A-46C9-8829-DE5A684CD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007707" y="1448972"/>
            <a:ext cx="5935921" cy="4305041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7CFC3EC-8D5A-4DC9-9801-73EC0172B1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33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78"/>
    </mc:Choice>
    <mc:Fallback>
      <p:transition spd="slow" advTm="41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6ABD1-5493-4DAB-96EC-BAC594ADF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5643"/>
          </a:xfrm>
        </p:spPr>
        <p:txBody>
          <a:bodyPr/>
          <a:lstStyle/>
          <a:p>
            <a:r>
              <a:rPr lang="en-IN" dirty="0"/>
              <a:t>Summary and Conclusion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FFC2A4-16AD-4EEA-8D04-6DC342D09E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77690" y="1505243"/>
            <a:ext cx="8596312" cy="4376672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EF817B0-CB3D-46BE-BC69-A1A43BF76A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4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1"/>
    </mc:Choice>
    <mc:Fallback>
      <p:transition spd="slow" advTm="8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8C1F-F379-4EF2-85FD-60F08F9B2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Definitions of Common terminology</a:t>
            </a:r>
            <a:endParaRPr lang="en-US" dirty="0"/>
          </a:p>
        </p:txBody>
      </p:sp>
      <p:sp>
        <p:nvSpPr>
          <p:cNvPr id="10" name="Straight Connector 9">
            <a:extLst>
              <a:ext uri="{FF2B5EF4-FFF2-40B4-BE49-F238E27FC236}">
                <a16:creationId xmlns:a16="http://schemas.microsoft.com/office/drawing/2014/main" id="{F169BB4A-F9CE-48E8-9905-3CC5ACEEE166}"/>
              </a:ext>
            </a:extLst>
          </p:cNvPr>
          <p:cNvSpPr/>
          <p:nvPr/>
        </p:nvSpPr>
        <p:spPr>
          <a:xfrm>
            <a:off x="677690" y="6248400"/>
            <a:ext cx="8596312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Straight Connector 10">
            <a:extLst>
              <a:ext uri="{FF2B5EF4-FFF2-40B4-BE49-F238E27FC236}">
                <a16:creationId xmlns:a16="http://schemas.microsoft.com/office/drawing/2014/main" id="{4BDC89B0-E8A4-41E0-9E6B-AE62E7543CA7}"/>
              </a:ext>
            </a:extLst>
          </p:cNvPr>
          <p:cNvSpPr/>
          <p:nvPr/>
        </p:nvSpPr>
        <p:spPr>
          <a:xfrm>
            <a:off x="677690" y="5562712"/>
            <a:ext cx="8596312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Straight Connector 11">
            <a:extLst>
              <a:ext uri="{FF2B5EF4-FFF2-40B4-BE49-F238E27FC236}">
                <a16:creationId xmlns:a16="http://schemas.microsoft.com/office/drawing/2014/main" id="{CC85A064-0FA0-43AE-88C6-623A1E3F6433}"/>
              </a:ext>
            </a:extLst>
          </p:cNvPr>
          <p:cNvSpPr/>
          <p:nvPr/>
        </p:nvSpPr>
        <p:spPr>
          <a:xfrm>
            <a:off x="677690" y="4877024"/>
            <a:ext cx="8596312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Straight Connector 12">
            <a:extLst>
              <a:ext uri="{FF2B5EF4-FFF2-40B4-BE49-F238E27FC236}">
                <a16:creationId xmlns:a16="http://schemas.microsoft.com/office/drawing/2014/main" id="{25445FF7-A098-407B-80AA-4708FD0FF819}"/>
              </a:ext>
            </a:extLst>
          </p:cNvPr>
          <p:cNvSpPr/>
          <p:nvPr/>
        </p:nvSpPr>
        <p:spPr>
          <a:xfrm>
            <a:off x="677690" y="4191336"/>
            <a:ext cx="8596312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Straight Connector 13">
            <a:extLst>
              <a:ext uri="{FF2B5EF4-FFF2-40B4-BE49-F238E27FC236}">
                <a16:creationId xmlns:a16="http://schemas.microsoft.com/office/drawing/2014/main" id="{B87454C8-BA5C-4C7E-B92B-A1F24D6F0FC8}"/>
              </a:ext>
            </a:extLst>
          </p:cNvPr>
          <p:cNvSpPr/>
          <p:nvPr/>
        </p:nvSpPr>
        <p:spPr>
          <a:xfrm>
            <a:off x="677690" y="3505648"/>
            <a:ext cx="8596312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Straight Connector 14">
            <a:extLst>
              <a:ext uri="{FF2B5EF4-FFF2-40B4-BE49-F238E27FC236}">
                <a16:creationId xmlns:a16="http://schemas.microsoft.com/office/drawing/2014/main" id="{0644E5AC-A6B9-429C-82CD-AD6A0C88A4A4}"/>
              </a:ext>
            </a:extLst>
          </p:cNvPr>
          <p:cNvSpPr/>
          <p:nvPr/>
        </p:nvSpPr>
        <p:spPr>
          <a:xfrm>
            <a:off x="677690" y="2819959"/>
            <a:ext cx="8596312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Straight Connector 15">
            <a:extLst>
              <a:ext uri="{FF2B5EF4-FFF2-40B4-BE49-F238E27FC236}">
                <a16:creationId xmlns:a16="http://schemas.microsoft.com/office/drawing/2014/main" id="{73F04E15-0232-4A19-A9DA-BEF90B42C46C}"/>
              </a:ext>
            </a:extLst>
          </p:cNvPr>
          <p:cNvSpPr/>
          <p:nvPr/>
        </p:nvSpPr>
        <p:spPr>
          <a:xfrm>
            <a:off x="677334" y="2134942"/>
            <a:ext cx="8596312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8D40F7C-AD52-4B65-B047-5D1BE7B00CC8}"/>
              </a:ext>
            </a:extLst>
          </p:cNvPr>
          <p:cNvSpPr/>
          <p:nvPr/>
        </p:nvSpPr>
        <p:spPr>
          <a:xfrm>
            <a:off x="2922554" y="1454296"/>
            <a:ext cx="6351092" cy="653036"/>
          </a:xfrm>
          <a:custGeom>
            <a:avLst/>
            <a:gdLst>
              <a:gd name="connsiteX0" fmla="*/ 0 w 6351092"/>
              <a:gd name="connsiteY0" fmla="*/ 0 h 653036"/>
              <a:gd name="connsiteX1" fmla="*/ 6351092 w 6351092"/>
              <a:gd name="connsiteY1" fmla="*/ 0 h 653036"/>
              <a:gd name="connsiteX2" fmla="*/ 6351092 w 6351092"/>
              <a:gd name="connsiteY2" fmla="*/ 653036 h 653036"/>
              <a:gd name="connsiteX3" fmla="*/ 0 w 6351092"/>
              <a:gd name="connsiteY3" fmla="*/ 653036 h 653036"/>
              <a:gd name="connsiteX4" fmla="*/ 0 w 6351092"/>
              <a:gd name="connsiteY4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1092" h="653036">
                <a:moveTo>
                  <a:pt x="0" y="0"/>
                </a:moveTo>
                <a:lnTo>
                  <a:pt x="6351092" y="0"/>
                </a:lnTo>
                <a:lnTo>
                  <a:pt x="6351092" y="653036"/>
                </a:lnTo>
                <a:lnTo>
                  <a:pt x="0" y="65303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6670" tIns="26670" rIns="26670" bIns="26670" numCol="1" spcCol="1270" anchor="b" anchorCtr="0">
            <a:noAutofit/>
          </a:bodyPr>
          <a:lstStyle/>
          <a:p>
            <a:pPr marL="0" lvl="0" indent="0" algn="l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None/>
            </a:pPr>
            <a:r>
              <a:rPr lang="en-IN" sz="1400" kern="1200" dirty="0"/>
              <a:t>Set of operations transforming the database from one consistent state  to another.</a:t>
            </a:r>
            <a:endParaRPr lang="en-US" sz="1400" kern="120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EBD5E53-15F1-4699-A8EA-5B470096FA73}"/>
              </a:ext>
            </a:extLst>
          </p:cNvPr>
          <p:cNvSpPr/>
          <p:nvPr/>
        </p:nvSpPr>
        <p:spPr>
          <a:xfrm>
            <a:off x="677334" y="1481235"/>
            <a:ext cx="2235041" cy="653036"/>
          </a:xfrm>
          <a:custGeom>
            <a:avLst/>
            <a:gdLst>
              <a:gd name="connsiteX0" fmla="*/ 108861 w 2235041"/>
              <a:gd name="connsiteY0" fmla="*/ 0 h 653036"/>
              <a:gd name="connsiteX1" fmla="*/ 2126180 w 2235041"/>
              <a:gd name="connsiteY1" fmla="*/ 0 h 653036"/>
              <a:gd name="connsiteX2" fmla="*/ 2235041 w 2235041"/>
              <a:gd name="connsiteY2" fmla="*/ 108861 h 653036"/>
              <a:gd name="connsiteX3" fmla="*/ 2235041 w 2235041"/>
              <a:gd name="connsiteY3" fmla="*/ 653036 h 653036"/>
              <a:gd name="connsiteX4" fmla="*/ 2235041 w 2235041"/>
              <a:gd name="connsiteY4" fmla="*/ 653036 h 653036"/>
              <a:gd name="connsiteX5" fmla="*/ 0 w 2235041"/>
              <a:gd name="connsiteY5" fmla="*/ 653036 h 653036"/>
              <a:gd name="connsiteX6" fmla="*/ 0 w 2235041"/>
              <a:gd name="connsiteY6" fmla="*/ 653036 h 653036"/>
              <a:gd name="connsiteX7" fmla="*/ 0 w 2235041"/>
              <a:gd name="connsiteY7" fmla="*/ 108861 h 653036"/>
              <a:gd name="connsiteX8" fmla="*/ 108861 w 2235041"/>
              <a:gd name="connsiteY8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041" h="653036">
                <a:moveTo>
                  <a:pt x="108861" y="0"/>
                </a:moveTo>
                <a:lnTo>
                  <a:pt x="2126180" y="0"/>
                </a:lnTo>
                <a:cubicBezTo>
                  <a:pt x="2186302" y="0"/>
                  <a:pt x="2235041" y="48739"/>
                  <a:pt x="2235041" y="108861"/>
                </a:cubicBezTo>
                <a:lnTo>
                  <a:pt x="2235041" y="653036"/>
                </a:lnTo>
                <a:lnTo>
                  <a:pt x="2235041" y="653036"/>
                </a:lnTo>
                <a:lnTo>
                  <a:pt x="0" y="653036"/>
                </a:lnTo>
                <a:lnTo>
                  <a:pt x="0" y="653036"/>
                </a:lnTo>
                <a:lnTo>
                  <a:pt x="0" y="108861"/>
                </a:lnTo>
                <a:cubicBezTo>
                  <a:pt x="0" y="48739"/>
                  <a:pt x="48739" y="0"/>
                  <a:pt x="108861" y="0"/>
                </a:cubicBezTo>
                <a:close/>
              </a:path>
            </a:pathLst>
          </a:custGeom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2">
            <a:schemeClr val="accent2">
              <a:hueOff val="0"/>
              <a:satOff val="0"/>
              <a:lumOff val="0"/>
              <a:alphaOff val="0"/>
            </a:schemeClr>
          </a:fillRef>
          <a:effectRef idx="1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68079" tIns="68079" rIns="68079" bIns="36195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Wingdings" panose="05000000000000000000" pitchFamily="2" charset="2"/>
              <a:buNone/>
            </a:pPr>
            <a:r>
              <a:rPr lang="en-IN" sz="1900" b="1" kern="1200" dirty="0"/>
              <a:t>Transaction</a:t>
            </a:r>
            <a:endParaRPr lang="en-US" sz="1900" kern="120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5900554-08A7-4C5D-BEC5-71E7A7EA66BA}"/>
              </a:ext>
            </a:extLst>
          </p:cNvPr>
          <p:cNvSpPr/>
          <p:nvPr/>
        </p:nvSpPr>
        <p:spPr>
          <a:xfrm>
            <a:off x="2912731" y="2409825"/>
            <a:ext cx="6361270" cy="410133"/>
          </a:xfrm>
          <a:custGeom>
            <a:avLst/>
            <a:gdLst>
              <a:gd name="connsiteX0" fmla="*/ 0 w 6361270"/>
              <a:gd name="connsiteY0" fmla="*/ 0 h 653036"/>
              <a:gd name="connsiteX1" fmla="*/ 6361270 w 6361270"/>
              <a:gd name="connsiteY1" fmla="*/ 0 h 653036"/>
              <a:gd name="connsiteX2" fmla="*/ 6361270 w 6361270"/>
              <a:gd name="connsiteY2" fmla="*/ 653036 h 653036"/>
              <a:gd name="connsiteX3" fmla="*/ 0 w 6361270"/>
              <a:gd name="connsiteY3" fmla="*/ 653036 h 653036"/>
              <a:gd name="connsiteX4" fmla="*/ 0 w 6361270"/>
              <a:gd name="connsiteY4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270" h="653036">
                <a:moveTo>
                  <a:pt x="0" y="0"/>
                </a:moveTo>
                <a:lnTo>
                  <a:pt x="6361270" y="0"/>
                </a:lnTo>
                <a:lnTo>
                  <a:pt x="6361270" y="653036"/>
                </a:lnTo>
                <a:lnTo>
                  <a:pt x="0" y="65303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6670" tIns="26670" rIns="26670" bIns="26670" numCol="1" spcCol="1270" anchor="b" anchorCtr="0">
            <a:noAutofit/>
          </a:bodyPr>
          <a:lstStyle/>
          <a:p>
            <a:pPr marL="0" lvl="0" indent="0" algn="l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Interleaved execution of a group of transactions as a linear ordering of their operations.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699E202-F026-4C8A-A81C-451B5D3A72D6}"/>
              </a:ext>
            </a:extLst>
          </p:cNvPr>
          <p:cNvSpPr/>
          <p:nvPr/>
        </p:nvSpPr>
        <p:spPr>
          <a:xfrm>
            <a:off x="677333" y="2152736"/>
            <a:ext cx="2235041" cy="653036"/>
          </a:xfrm>
          <a:custGeom>
            <a:avLst/>
            <a:gdLst>
              <a:gd name="connsiteX0" fmla="*/ 108861 w 2235041"/>
              <a:gd name="connsiteY0" fmla="*/ 0 h 653036"/>
              <a:gd name="connsiteX1" fmla="*/ 2126180 w 2235041"/>
              <a:gd name="connsiteY1" fmla="*/ 0 h 653036"/>
              <a:gd name="connsiteX2" fmla="*/ 2235041 w 2235041"/>
              <a:gd name="connsiteY2" fmla="*/ 108861 h 653036"/>
              <a:gd name="connsiteX3" fmla="*/ 2235041 w 2235041"/>
              <a:gd name="connsiteY3" fmla="*/ 653036 h 653036"/>
              <a:gd name="connsiteX4" fmla="*/ 2235041 w 2235041"/>
              <a:gd name="connsiteY4" fmla="*/ 653036 h 653036"/>
              <a:gd name="connsiteX5" fmla="*/ 0 w 2235041"/>
              <a:gd name="connsiteY5" fmla="*/ 653036 h 653036"/>
              <a:gd name="connsiteX6" fmla="*/ 0 w 2235041"/>
              <a:gd name="connsiteY6" fmla="*/ 653036 h 653036"/>
              <a:gd name="connsiteX7" fmla="*/ 0 w 2235041"/>
              <a:gd name="connsiteY7" fmla="*/ 108861 h 653036"/>
              <a:gd name="connsiteX8" fmla="*/ 108861 w 2235041"/>
              <a:gd name="connsiteY8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041" h="653036">
                <a:moveTo>
                  <a:pt x="108861" y="0"/>
                </a:moveTo>
                <a:lnTo>
                  <a:pt x="2126180" y="0"/>
                </a:lnTo>
                <a:cubicBezTo>
                  <a:pt x="2186302" y="0"/>
                  <a:pt x="2235041" y="48739"/>
                  <a:pt x="2235041" y="108861"/>
                </a:cubicBezTo>
                <a:lnTo>
                  <a:pt x="2235041" y="653036"/>
                </a:lnTo>
                <a:lnTo>
                  <a:pt x="2235041" y="653036"/>
                </a:lnTo>
                <a:lnTo>
                  <a:pt x="0" y="653036"/>
                </a:lnTo>
                <a:lnTo>
                  <a:pt x="0" y="653036"/>
                </a:lnTo>
                <a:lnTo>
                  <a:pt x="0" y="108861"/>
                </a:lnTo>
                <a:cubicBezTo>
                  <a:pt x="0" y="48739"/>
                  <a:pt x="48739" y="0"/>
                  <a:pt x="108861" y="0"/>
                </a:cubicBezTo>
                <a:close/>
              </a:path>
            </a:pathLst>
          </a:custGeom>
        </p:spPr>
        <p:style>
          <a:lnRef idx="1">
            <a:schemeClr val="accent2">
              <a:hueOff val="-139687"/>
              <a:satOff val="-1610"/>
              <a:lumOff val="360"/>
              <a:alphaOff val="0"/>
            </a:schemeClr>
          </a:lnRef>
          <a:fillRef idx="2">
            <a:schemeClr val="accent2">
              <a:hueOff val="-139687"/>
              <a:satOff val="-1610"/>
              <a:lumOff val="360"/>
              <a:alphaOff val="0"/>
            </a:schemeClr>
          </a:fillRef>
          <a:effectRef idx="1">
            <a:schemeClr val="accent2">
              <a:hueOff val="-139687"/>
              <a:satOff val="-1610"/>
              <a:lumOff val="36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68079" tIns="68079" rIns="68079" bIns="36195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/>
              <a:t>History</a:t>
            </a:r>
            <a:endParaRPr lang="en-US" sz="1900" kern="120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B6C578D-37E1-4C77-B687-AE2AF8B6964D}"/>
              </a:ext>
            </a:extLst>
          </p:cNvPr>
          <p:cNvSpPr/>
          <p:nvPr/>
        </p:nvSpPr>
        <p:spPr>
          <a:xfrm>
            <a:off x="2912731" y="2852611"/>
            <a:ext cx="6361270" cy="653036"/>
          </a:xfrm>
          <a:custGeom>
            <a:avLst/>
            <a:gdLst>
              <a:gd name="connsiteX0" fmla="*/ 0 w 6361270"/>
              <a:gd name="connsiteY0" fmla="*/ 0 h 653036"/>
              <a:gd name="connsiteX1" fmla="*/ 6361270 w 6361270"/>
              <a:gd name="connsiteY1" fmla="*/ 0 h 653036"/>
              <a:gd name="connsiteX2" fmla="*/ 6361270 w 6361270"/>
              <a:gd name="connsiteY2" fmla="*/ 653036 h 653036"/>
              <a:gd name="connsiteX3" fmla="*/ 0 w 6361270"/>
              <a:gd name="connsiteY3" fmla="*/ 653036 h 653036"/>
              <a:gd name="connsiteX4" fmla="*/ 0 w 6361270"/>
              <a:gd name="connsiteY4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270" h="653036">
                <a:moveTo>
                  <a:pt x="0" y="0"/>
                </a:moveTo>
                <a:lnTo>
                  <a:pt x="6361270" y="0"/>
                </a:lnTo>
                <a:lnTo>
                  <a:pt x="6361270" y="653036"/>
                </a:lnTo>
                <a:lnTo>
                  <a:pt x="0" y="65303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6670" tIns="26670" rIns="26670" bIns="26670" numCol="1" spcCol="1270" anchor="b" anchorCtr="0">
            <a:noAutofit/>
          </a:bodyPr>
          <a:lstStyle/>
          <a:p>
            <a:pPr marL="0" lvl="0" indent="0" algn="l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Two operations, performed by distinct transactions operating on the same data item, with at least one of them doing a write action.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318183B-CCBB-47D1-9105-337ACAEEA616}"/>
              </a:ext>
            </a:extLst>
          </p:cNvPr>
          <p:cNvSpPr/>
          <p:nvPr/>
        </p:nvSpPr>
        <p:spPr>
          <a:xfrm>
            <a:off x="677690" y="2852611"/>
            <a:ext cx="2235041" cy="653036"/>
          </a:xfrm>
          <a:custGeom>
            <a:avLst/>
            <a:gdLst>
              <a:gd name="connsiteX0" fmla="*/ 108861 w 2235041"/>
              <a:gd name="connsiteY0" fmla="*/ 0 h 653036"/>
              <a:gd name="connsiteX1" fmla="*/ 2126180 w 2235041"/>
              <a:gd name="connsiteY1" fmla="*/ 0 h 653036"/>
              <a:gd name="connsiteX2" fmla="*/ 2235041 w 2235041"/>
              <a:gd name="connsiteY2" fmla="*/ 108861 h 653036"/>
              <a:gd name="connsiteX3" fmla="*/ 2235041 w 2235041"/>
              <a:gd name="connsiteY3" fmla="*/ 653036 h 653036"/>
              <a:gd name="connsiteX4" fmla="*/ 2235041 w 2235041"/>
              <a:gd name="connsiteY4" fmla="*/ 653036 h 653036"/>
              <a:gd name="connsiteX5" fmla="*/ 0 w 2235041"/>
              <a:gd name="connsiteY5" fmla="*/ 653036 h 653036"/>
              <a:gd name="connsiteX6" fmla="*/ 0 w 2235041"/>
              <a:gd name="connsiteY6" fmla="*/ 653036 h 653036"/>
              <a:gd name="connsiteX7" fmla="*/ 0 w 2235041"/>
              <a:gd name="connsiteY7" fmla="*/ 108861 h 653036"/>
              <a:gd name="connsiteX8" fmla="*/ 108861 w 2235041"/>
              <a:gd name="connsiteY8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041" h="653036">
                <a:moveTo>
                  <a:pt x="108861" y="0"/>
                </a:moveTo>
                <a:lnTo>
                  <a:pt x="2126180" y="0"/>
                </a:lnTo>
                <a:cubicBezTo>
                  <a:pt x="2186302" y="0"/>
                  <a:pt x="2235041" y="48739"/>
                  <a:pt x="2235041" y="108861"/>
                </a:cubicBezTo>
                <a:lnTo>
                  <a:pt x="2235041" y="653036"/>
                </a:lnTo>
                <a:lnTo>
                  <a:pt x="2235041" y="653036"/>
                </a:lnTo>
                <a:lnTo>
                  <a:pt x="0" y="653036"/>
                </a:lnTo>
                <a:lnTo>
                  <a:pt x="0" y="653036"/>
                </a:lnTo>
                <a:lnTo>
                  <a:pt x="0" y="108861"/>
                </a:lnTo>
                <a:cubicBezTo>
                  <a:pt x="0" y="48739"/>
                  <a:pt x="48739" y="0"/>
                  <a:pt x="108861" y="0"/>
                </a:cubicBezTo>
                <a:close/>
              </a:path>
            </a:pathLst>
          </a:custGeom>
        </p:spPr>
        <p:style>
          <a:lnRef idx="1">
            <a:schemeClr val="accent2">
              <a:hueOff val="-279374"/>
              <a:satOff val="-3219"/>
              <a:lumOff val="720"/>
              <a:alphaOff val="0"/>
            </a:schemeClr>
          </a:lnRef>
          <a:fillRef idx="2">
            <a:schemeClr val="accent2">
              <a:hueOff val="-279374"/>
              <a:satOff val="-3219"/>
              <a:lumOff val="720"/>
              <a:alphaOff val="0"/>
            </a:schemeClr>
          </a:fillRef>
          <a:effectRef idx="1">
            <a:schemeClr val="accent2">
              <a:hueOff val="-279374"/>
              <a:satOff val="-3219"/>
              <a:lumOff val="72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68079" tIns="68079" rIns="68079" bIns="36195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/>
              <a:t>Conflict </a:t>
            </a:r>
            <a:endParaRPr lang="en-US" sz="1900" kern="120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B615ED8-629F-416C-BA3E-7E9430B7715C}"/>
              </a:ext>
            </a:extLst>
          </p:cNvPr>
          <p:cNvSpPr/>
          <p:nvPr/>
        </p:nvSpPr>
        <p:spPr>
          <a:xfrm>
            <a:off x="2912731" y="3538299"/>
            <a:ext cx="6361270" cy="653036"/>
          </a:xfrm>
          <a:custGeom>
            <a:avLst/>
            <a:gdLst>
              <a:gd name="connsiteX0" fmla="*/ 0 w 6361270"/>
              <a:gd name="connsiteY0" fmla="*/ 0 h 653036"/>
              <a:gd name="connsiteX1" fmla="*/ 6361270 w 6361270"/>
              <a:gd name="connsiteY1" fmla="*/ 0 h 653036"/>
              <a:gd name="connsiteX2" fmla="*/ 6361270 w 6361270"/>
              <a:gd name="connsiteY2" fmla="*/ 653036 h 653036"/>
              <a:gd name="connsiteX3" fmla="*/ 0 w 6361270"/>
              <a:gd name="connsiteY3" fmla="*/ 653036 h 653036"/>
              <a:gd name="connsiteX4" fmla="*/ 0 w 6361270"/>
              <a:gd name="connsiteY4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270" h="653036">
                <a:moveTo>
                  <a:pt x="0" y="0"/>
                </a:moveTo>
                <a:lnTo>
                  <a:pt x="6361270" y="0"/>
                </a:lnTo>
                <a:lnTo>
                  <a:pt x="6361270" y="653036"/>
                </a:lnTo>
                <a:lnTo>
                  <a:pt x="0" y="65303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6670" tIns="26670" rIns="26670" bIns="26670" numCol="1" spcCol="1270" anchor="b" anchorCtr="0">
            <a:noAutofit/>
          </a:bodyPr>
          <a:lstStyle/>
          <a:p>
            <a:pPr marL="0" lvl="0" indent="0" algn="l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b="1" kern="1200" dirty="0"/>
              <a:t> </a:t>
            </a:r>
            <a:r>
              <a:rPr lang="en-US" sz="1400" b="0" kern="1200" dirty="0"/>
              <a:t>T</a:t>
            </a:r>
            <a:r>
              <a:rPr lang="en-US" sz="1400" kern="1200" dirty="0"/>
              <a:t>able row, space on a table, entire table, or a communication object such as a message on a queue.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E8D8B62-7BE1-4585-A627-F3DC5B17D2DC}"/>
              </a:ext>
            </a:extLst>
          </p:cNvPr>
          <p:cNvSpPr/>
          <p:nvPr/>
        </p:nvSpPr>
        <p:spPr>
          <a:xfrm>
            <a:off x="677690" y="3538299"/>
            <a:ext cx="2235041" cy="653036"/>
          </a:xfrm>
          <a:custGeom>
            <a:avLst/>
            <a:gdLst>
              <a:gd name="connsiteX0" fmla="*/ 108861 w 2235041"/>
              <a:gd name="connsiteY0" fmla="*/ 0 h 653036"/>
              <a:gd name="connsiteX1" fmla="*/ 2126180 w 2235041"/>
              <a:gd name="connsiteY1" fmla="*/ 0 h 653036"/>
              <a:gd name="connsiteX2" fmla="*/ 2235041 w 2235041"/>
              <a:gd name="connsiteY2" fmla="*/ 108861 h 653036"/>
              <a:gd name="connsiteX3" fmla="*/ 2235041 w 2235041"/>
              <a:gd name="connsiteY3" fmla="*/ 653036 h 653036"/>
              <a:gd name="connsiteX4" fmla="*/ 2235041 w 2235041"/>
              <a:gd name="connsiteY4" fmla="*/ 653036 h 653036"/>
              <a:gd name="connsiteX5" fmla="*/ 0 w 2235041"/>
              <a:gd name="connsiteY5" fmla="*/ 653036 h 653036"/>
              <a:gd name="connsiteX6" fmla="*/ 0 w 2235041"/>
              <a:gd name="connsiteY6" fmla="*/ 653036 h 653036"/>
              <a:gd name="connsiteX7" fmla="*/ 0 w 2235041"/>
              <a:gd name="connsiteY7" fmla="*/ 108861 h 653036"/>
              <a:gd name="connsiteX8" fmla="*/ 108861 w 2235041"/>
              <a:gd name="connsiteY8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041" h="653036">
                <a:moveTo>
                  <a:pt x="108861" y="0"/>
                </a:moveTo>
                <a:lnTo>
                  <a:pt x="2126180" y="0"/>
                </a:lnTo>
                <a:cubicBezTo>
                  <a:pt x="2186302" y="0"/>
                  <a:pt x="2235041" y="48739"/>
                  <a:pt x="2235041" y="108861"/>
                </a:cubicBezTo>
                <a:lnTo>
                  <a:pt x="2235041" y="653036"/>
                </a:lnTo>
                <a:lnTo>
                  <a:pt x="2235041" y="653036"/>
                </a:lnTo>
                <a:lnTo>
                  <a:pt x="0" y="653036"/>
                </a:lnTo>
                <a:lnTo>
                  <a:pt x="0" y="653036"/>
                </a:lnTo>
                <a:lnTo>
                  <a:pt x="0" y="108861"/>
                </a:lnTo>
                <a:cubicBezTo>
                  <a:pt x="0" y="48739"/>
                  <a:pt x="48739" y="0"/>
                  <a:pt x="108861" y="0"/>
                </a:cubicBezTo>
                <a:close/>
              </a:path>
            </a:pathLst>
          </a:custGeom>
        </p:spPr>
        <p:style>
          <a:lnRef idx="1">
            <a:schemeClr val="accent2">
              <a:hueOff val="-419062"/>
              <a:satOff val="-4829"/>
              <a:lumOff val="1079"/>
              <a:alphaOff val="0"/>
            </a:schemeClr>
          </a:lnRef>
          <a:fillRef idx="2">
            <a:schemeClr val="accent2">
              <a:hueOff val="-419062"/>
              <a:satOff val="-4829"/>
              <a:lumOff val="1079"/>
              <a:alphaOff val="0"/>
            </a:schemeClr>
          </a:fillRef>
          <a:effectRef idx="1">
            <a:schemeClr val="accent2">
              <a:hueOff val="-419062"/>
              <a:satOff val="-4829"/>
              <a:lumOff val="1079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68079" tIns="68079" rIns="68079" bIns="36195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/>
              <a:t>Data Item</a:t>
            </a:r>
            <a:endParaRPr lang="en-US" sz="1900" kern="120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863FFF1-FEE7-49DD-994D-05207CA54703}"/>
              </a:ext>
            </a:extLst>
          </p:cNvPr>
          <p:cNvSpPr/>
          <p:nvPr/>
        </p:nvSpPr>
        <p:spPr>
          <a:xfrm>
            <a:off x="2912731" y="4223987"/>
            <a:ext cx="6361270" cy="653036"/>
          </a:xfrm>
          <a:custGeom>
            <a:avLst/>
            <a:gdLst>
              <a:gd name="connsiteX0" fmla="*/ 0 w 6361270"/>
              <a:gd name="connsiteY0" fmla="*/ 0 h 653036"/>
              <a:gd name="connsiteX1" fmla="*/ 6361270 w 6361270"/>
              <a:gd name="connsiteY1" fmla="*/ 0 h 653036"/>
              <a:gd name="connsiteX2" fmla="*/ 6361270 w 6361270"/>
              <a:gd name="connsiteY2" fmla="*/ 653036 h 653036"/>
              <a:gd name="connsiteX3" fmla="*/ 0 w 6361270"/>
              <a:gd name="connsiteY3" fmla="*/ 653036 h 653036"/>
              <a:gd name="connsiteX4" fmla="*/ 0 w 6361270"/>
              <a:gd name="connsiteY4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270" h="653036">
                <a:moveTo>
                  <a:pt x="0" y="0"/>
                </a:moveTo>
                <a:lnTo>
                  <a:pt x="6361270" y="0"/>
                </a:lnTo>
                <a:lnTo>
                  <a:pt x="6361270" y="653036"/>
                </a:lnTo>
                <a:lnTo>
                  <a:pt x="0" y="65303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6670" tIns="26670" rIns="26670" bIns="26670" numCol="1" spcCol="1270" anchor="b" anchorCtr="0">
            <a:noAutofit/>
          </a:bodyPr>
          <a:lstStyle/>
          <a:p>
            <a:pPr marL="0" lvl="0" indent="0" algn="l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b="1" kern="1200" dirty="0"/>
              <a:t> </a:t>
            </a:r>
            <a:r>
              <a:rPr lang="en-US" sz="1400" b="0" kern="1200" dirty="0"/>
              <a:t>G</a:t>
            </a:r>
            <a:r>
              <a:rPr lang="en-US" sz="1400" kern="1200" dirty="0"/>
              <a:t>raph formed from a particular history, with operations of committed transactions as nodes, and edges &lt;op1,op2&gt; if operation op1 precedes and conflicts with operation op2.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33A9B21-F3BE-4E07-9E92-A0CA79034B48}"/>
              </a:ext>
            </a:extLst>
          </p:cNvPr>
          <p:cNvSpPr/>
          <p:nvPr/>
        </p:nvSpPr>
        <p:spPr>
          <a:xfrm>
            <a:off x="677690" y="4223987"/>
            <a:ext cx="2235041" cy="653036"/>
          </a:xfrm>
          <a:custGeom>
            <a:avLst/>
            <a:gdLst>
              <a:gd name="connsiteX0" fmla="*/ 108861 w 2235041"/>
              <a:gd name="connsiteY0" fmla="*/ 0 h 653036"/>
              <a:gd name="connsiteX1" fmla="*/ 2126180 w 2235041"/>
              <a:gd name="connsiteY1" fmla="*/ 0 h 653036"/>
              <a:gd name="connsiteX2" fmla="*/ 2235041 w 2235041"/>
              <a:gd name="connsiteY2" fmla="*/ 108861 h 653036"/>
              <a:gd name="connsiteX3" fmla="*/ 2235041 w 2235041"/>
              <a:gd name="connsiteY3" fmla="*/ 653036 h 653036"/>
              <a:gd name="connsiteX4" fmla="*/ 2235041 w 2235041"/>
              <a:gd name="connsiteY4" fmla="*/ 653036 h 653036"/>
              <a:gd name="connsiteX5" fmla="*/ 0 w 2235041"/>
              <a:gd name="connsiteY5" fmla="*/ 653036 h 653036"/>
              <a:gd name="connsiteX6" fmla="*/ 0 w 2235041"/>
              <a:gd name="connsiteY6" fmla="*/ 653036 h 653036"/>
              <a:gd name="connsiteX7" fmla="*/ 0 w 2235041"/>
              <a:gd name="connsiteY7" fmla="*/ 108861 h 653036"/>
              <a:gd name="connsiteX8" fmla="*/ 108861 w 2235041"/>
              <a:gd name="connsiteY8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041" h="653036">
                <a:moveTo>
                  <a:pt x="108861" y="0"/>
                </a:moveTo>
                <a:lnTo>
                  <a:pt x="2126180" y="0"/>
                </a:lnTo>
                <a:cubicBezTo>
                  <a:pt x="2186302" y="0"/>
                  <a:pt x="2235041" y="48739"/>
                  <a:pt x="2235041" y="108861"/>
                </a:cubicBezTo>
                <a:lnTo>
                  <a:pt x="2235041" y="653036"/>
                </a:lnTo>
                <a:lnTo>
                  <a:pt x="2235041" y="653036"/>
                </a:lnTo>
                <a:lnTo>
                  <a:pt x="0" y="653036"/>
                </a:lnTo>
                <a:lnTo>
                  <a:pt x="0" y="653036"/>
                </a:lnTo>
                <a:lnTo>
                  <a:pt x="0" y="108861"/>
                </a:lnTo>
                <a:cubicBezTo>
                  <a:pt x="0" y="48739"/>
                  <a:pt x="48739" y="0"/>
                  <a:pt x="108861" y="0"/>
                </a:cubicBezTo>
                <a:close/>
              </a:path>
            </a:pathLst>
          </a:custGeom>
        </p:spPr>
        <p:style>
          <a:lnRef idx="1">
            <a:schemeClr val="accent2">
              <a:hueOff val="-558749"/>
              <a:satOff val="-6439"/>
              <a:lumOff val="1439"/>
              <a:alphaOff val="0"/>
            </a:schemeClr>
          </a:lnRef>
          <a:fillRef idx="2">
            <a:schemeClr val="accent2">
              <a:hueOff val="-558749"/>
              <a:satOff val="-6439"/>
              <a:lumOff val="1439"/>
              <a:alphaOff val="0"/>
            </a:schemeClr>
          </a:fillRef>
          <a:effectRef idx="1">
            <a:schemeClr val="accent2">
              <a:hueOff val="-558749"/>
              <a:satOff val="-6439"/>
              <a:lumOff val="1439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68079" tIns="68079" rIns="68079" bIns="36195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/>
              <a:t>History Dependency graph</a:t>
            </a:r>
            <a:endParaRPr lang="en-US" sz="1900" kern="120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3A1643D-4412-4C56-9C57-FD41B3E3693B}"/>
              </a:ext>
            </a:extLst>
          </p:cNvPr>
          <p:cNvSpPr/>
          <p:nvPr/>
        </p:nvSpPr>
        <p:spPr>
          <a:xfrm>
            <a:off x="2912731" y="4909676"/>
            <a:ext cx="6361270" cy="653036"/>
          </a:xfrm>
          <a:custGeom>
            <a:avLst/>
            <a:gdLst>
              <a:gd name="connsiteX0" fmla="*/ 0 w 6361270"/>
              <a:gd name="connsiteY0" fmla="*/ 0 h 653036"/>
              <a:gd name="connsiteX1" fmla="*/ 6361270 w 6361270"/>
              <a:gd name="connsiteY1" fmla="*/ 0 h 653036"/>
              <a:gd name="connsiteX2" fmla="*/ 6361270 w 6361270"/>
              <a:gd name="connsiteY2" fmla="*/ 653036 h 653036"/>
              <a:gd name="connsiteX3" fmla="*/ 0 w 6361270"/>
              <a:gd name="connsiteY3" fmla="*/ 653036 h 653036"/>
              <a:gd name="connsiteX4" fmla="*/ 0 w 6361270"/>
              <a:gd name="connsiteY4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270" h="653036">
                <a:moveTo>
                  <a:pt x="0" y="0"/>
                </a:moveTo>
                <a:lnTo>
                  <a:pt x="6361270" y="0"/>
                </a:lnTo>
                <a:lnTo>
                  <a:pt x="6361270" y="653036"/>
                </a:lnTo>
                <a:lnTo>
                  <a:pt x="0" y="65303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6670" tIns="26670" rIns="26670" bIns="26670" numCol="1" spcCol="1270" anchor="b" anchorCtr="0">
            <a:noAutofit/>
          </a:bodyPr>
          <a:lstStyle/>
          <a:p>
            <a:pPr marL="0" lvl="0" indent="0" algn="l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Two histories are equivalent if their dependency graphs are identical.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60B47D2-4452-4207-A28E-2166BA7227C5}"/>
              </a:ext>
            </a:extLst>
          </p:cNvPr>
          <p:cNvSpPr/>
          <p:nvPr/>
        </p:nvSpPr>
        <p:spPr>
          <a:xfrm>
            <a:off x="677690" y="4909676"/>
            <a:ext cx="2235041" cy="653036"/>
          </a:xfrm>
          <a:custGeom>
            <a:avLst/>
            <a:gdLst>
              <a:gd name="connsiteX0" fmla="*/ 108861 w 2235041"/>
              <a:gd name="connsiteY0" fmla="*/ 0 h 653036"/>
              <a:gd name="connsiteX1" fmla="*/ 2126180 w 2235041"/>
              <a:gd name="connsiteY1" fmla="*/ 0 h 653036"/>
              <a:gd name="connsiteX2" fmla="*/ 2235041 w 2235041"/>
              <a:gd name="connsiteY2" fmla="*/ 108861 h 653036"/>
              <a:gd name="connsiteX3" fmla="*/ 2235041 w 2235041"/>
              <a:gd name="connsiteY3" fmla="*/ 653036 h 653036"/>
              <a:gd name="connsiteX4" fmla="*/ 2235041 w 2235041"/>
              <a:gd name="connsiteY4" fmla="*/ 653036 h 653036"/>
              <a:gd name="connsiteX5" fmla="*/ 0 w 2235041"/>
              <a:gd name="connsiteY5" fmla="*/ 653036 h 653036"/>
              <a:gd name="connsiteX6" fmla="*/ 0 w 2235041"/>
              <a:gd name="connsiteY6" fmla="*/ 653036 h 653036"/>
              <a:gd name="connsiteX7" fmla="*/ 0 w 2235041"/>
              <a:gd name="connsiteY7" fmla="*/ 108861 h 653036"/>
              <a:gd name="connsiteX8" fmla="*/ 108861 w 2235041"/>
              <a:gd name="connsiteY8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041" h="653036">
                <a:moveTo>
                  <a:pt x="108861" y="0"/>
                </a:moveTo>
                <a:lnTo>
                  <a:pt x="2126180" y="0"/>
                </a:lnTo>
                <a:cubicBezTo>
                  <a:pt x="2186302" y="0"/>
                  <a:pt x="2235041" y="48739"/>
                  <a:pt x="2235041" y="108861"/>
                </a:cubicBezTo>
                <a:lnTo>
                  <a:pt x="2235041" y="653036"/>
                </a:lnTo>
                <a:lnTo>
                  <a:pt x="2235041" y="653036"/>
                </a:lnTo>
                <a:lnTo>
                  <a:pt x="0" y="653036"/>
                </a:lnTo>
                <a:lnTo>
                  <a:pt x="0" y="653036"/>
                </a:lnTo>
                <a:lnTo>
                  <a:pt x="0" y="108861"/>
                </a:lnTo>
                <a:cubicBezTo>
                  <a:pt x="0" y="48739"/>
                  <a:pt x="48739" y="0"/>
                  <a:pt x="108861" y="0"/>
                </a:cubicBezTo>
                <a:close/>
              </a:path>
            </a:pathLst>
          </a:custGeom>
        </p:spPr>
        <p:style>
          <a:lnRef idx="1">
            <a:schemeClr val="accent2">
              <a:hueOff val="-698436"/>
              <a:satOff val="-8048"/>
              <a:lumOff val="1799"/>
              <a:alphaOff val="0"/>
            </a:schemeClr>
          </a:lnRef>
          <a:fillRef idx="2">
            <a:schemeClr val="accent2">
              <a:hueOff val="-698436"/>
              <a:satOff val="-8048"/>
              <a:lumOff val="1799"/>
              <a:alphaOff val="0"/>
            </a:schemeClr>
          </a:fillRef>
          <a:effectRef idx="1">
            <a:schemeClr val="accent2">
              <a:hueOff val="-698436"/>
              <a:satOff val="-8048"/>
              <a:lumOff val="1799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68079" tIns="68079" rIns="68079" bIns="36195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/>
              <a:t>Equivalent histories</a:t>
            </a:r>
            <a:endParaRPr lang="en-US" sz="1900" kern="1200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814E497-74AF-4424-991D-9782BC3ADB9E}"/>
              </a:ext>
            </a:extLst>
          </p:cNvPr>
          <p:cNvSpPr/>
          <p:nvPr/>
        </p:nvSpPr>
        <p:spPr>
          <a:xfrm>
            <a:off x="2912731" y="5595364"/>
            <a:ext cx="6361270" cy="653036"/>
          </a:xfrm>
          <a:custGeom>
            <a:avLst/>
            <a:gdLst>
              <a:gd name="connsiteX0" fmla="*/ 0 w 6361270"/>
              <a:gd name="connsiteY0" fmla="*/ 0 h 653036"/>
              <a:gd name="connsiteX1" fmla="*/ 6361270 w 6361270"/>
              <a:gd name="connsiteY1" fmla="*/ 0 h 653036"/>
              <a:gd name="connsiteX2" fmla="*/ 6361270 w 6361270"/>
              <a:gd name="connsiteY2" fmla="*/ 653036 h 653036"/>
              <a:gd name="connsiteX3" fmla="*/ 0 w 6361270"/>
              <a:gd name="connsiteY3" fmla="*/ 653036 h 653036"/>
              <a:gd name="connsiteX4" fmla="*/ 0 w 6361270"/>
              <a:gd name="connsiteY4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270" h="653036">
                <a:moveTo>
                  <a:pt x="0" y="0"/>
                </a:moveTo>
                <a:lnTo>
                  <a:pt x="6361270" y="0"/>
                </a:lnTo>
                <a:lnTo>
                  <a:pt x="6361270" y="653036"/>
                </a:lnTo>
                <a:lnTo>
                  <a:pt x="0" y="65303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6670" tIns="26670" rIns="26670" bIns="26670" numCol="1" spcCol="1270" anchor="b" anchorCtr="0">
            <a:noAutofit/>
          </a:bodyPr>
          <a:lstStyle/>
          <a:p>
            <a:pPr marL="0" lvl="0" indent="0" algn="l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400" kern="1200" dirty="0"/>
              <a:t>A history that is equivalent to a </a:t>
            </a:r>
            <a:r>
              <a:rPr lang="en-US" sz="1400" i="1" kern="1200" dirty="0"/>
              <a:t>serial history. </a:t>
            </a:r>
            <a:endParaRPr lang="en-US" sz="1400" kern="120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11E6593-8EEB-42F2-9B2B-8DC15AA0D595}"/>
              </a:ext>
            </a:extLst>
          </p:cNvPr>
          <p:cNvSpPr/>
          <p:nvPr/>
        </p:nvSpPr>
        <p:spPr>
          <a:xfrm>
            <a:off x="677332" y="5595364"/>
            <a:ext cx="2235041" cy="653036"/>
          </a:xfrm>
          <a:custGeom>
            <a:avLst/>
            <a:gdLst>
              <a:gd name="connsiteX0" fmla="*/ 108861 w 2235041"/>
              <a:gd name="connsiteY0" fmla="*/ 0 h 653036"/>
              <a:gd name="connsiteX1" fmla="*/ 2126180 w 2235041"/>
              <a:gd name="connsiteY1" fmla="*/ 0 h 653036"/>
              <a:gd name="connsiteX2" fmla="*/ 2235041 w 2235041"/>
              <a:gd name="connsiteY2" fmla="*/ 108861 h 653036"/>
              <a:gd name="connsiteX3" fmla="*/ 2235041 w 2235041"/>
              <a:gd name="connsiteY3" fmla="*/ 653036 h 653036"/>
              <a:gd name="connsiteX4" fmla="*/ 2235041 w 2235041"/>
              <a:gd name="connsiteY4" fmla="*/ 653036 h 653036"/>
              <a:gd name="connsiteX5" fmla="*/ 0 w 2235041"/>
              <a:gd name="connsiteY5" fmla="*/ 653036 h 653036"/>
              <a:gd name="connsiteX6" fmla="*/ 0 w 2235041"/>
              <a:gd name="connsiteY6" fmla="*/ 653036 h 653036"/>
              <a:gd name="connsiteX7" fmla="*/ 0 w 2235041"/>
              <a:gd name="connsiteY7" fmla="*/ 108861 h 653036"/>
              <a:gd name="connsiteX8" fmla="*/ 108861 w 2235041"/>
              <a:gd name="connsiteY8" fmla="*/ 0 h 65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041" h="653036">
                <a:moveTo>
                  <a:pt x="108861" y="0"/>
                </a:moveTo>
                <a:lnTo>
                  <a:pt x="2126180" y="0"/>
                </a:lnTo>
                <a:cubicBezTo>
                  <a:pt x="2186302" y="0"/>
                  <a:pt x="2235041" y="48739"/>
                  <a:pt x="2235041" y="108861"/>
                </a:cubicBezTo>
                <a:lnTo>
                  <a:pt x="2235041" y="653036"/>
                </a:lnTo>
                <a:lnTo>
                  <a:pt x="2235041" y="653036"/>
                </a:lnTo>
                <a:lnTo>
                  <a:pt x="0" y="653036"/>
                </a:lnTo>
                <a:lnTo>
                  <a:pt x="0" y="653036"/>
                </a:lnTo>
                <a:lnTo>
                  <a:pt x="0" y="108861"/>
                </a:lnTo>
                <a:cubicBezTo>
                  <a:pt x="0" y="48739"/>
                  <a:pt x="48739" y="0"/>
                  <a:pt x="108861" y="0"/>
                </a:cubicBezTo>
                <a:close/>
              </a:path>
            </a:pathLst>
          </a:custGeom>
        </p:spPr>
        <p:style>
          <a:lnRef idx="1">
            <a:schemeClr val="accent2">
              <a:hueOff val="-838123"/>
              <a:satOff val="-9658"/>
              <a:lumOff val="2159"/>
              <a:alphaOff val="0"/>
            </a:schemeClr>
          </a:lnRef>
          <a:fillRef idx="2">
            <a:schemeClr val="accent2">
              <a:hueOff val="-838123"/>
              <a:satOff val="-9658"/>
              <a:lumOff val="2159"/>
              <a:alphaOff val="0"/>
            </a:schemeClr>
          </a:fillRef>
          <a:effectRef idx="1">
            <a:schemeClr val="accent2">
              <a:hueOff val="-838123"/>
              <a:satOff val="-9658"/>
              <a:lumOff val="2159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68079" tIns="68079" rIns="68079" bIns="36195" numCol="1" spcCol="1270" anchor="ctr" anchorCtr="0">
            <a:noAutofit/>
          </a:bodyPr>
          <a:lstStyle/>
          <a:p>
            <a:pPr marL="0" lvl="0" indent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900" b="1" kern="1200" dirty="0"/>
              <a:t>Serializable history</a:t>
            </a:r>
            <a:endParaRPr lang="en-US" sz="1900" kern="1200" dirty="0"/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B0C3474F-50D6-49BC-9040-6C2132BACF2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98657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771"/>
    </mc:Choice>
    <mc:Fallback>
      <p:transition spd="slow" advTm="747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17" grpId="0"/>
      <p:bldP spid="18" grpId="0" animBg="1"/>
      <p:bldP spid="19" grpId="0"/>
      <p:bldP spid="20" grpId="0" animBg="1"/>
      <p:bldP spid="21" grpId="0"/>
      <p:bldP spid="22" grpId="0" animBg="1"/>
      <p:bldP spid="23" grpId="0"/>
      <p:bldP spid="24" grpId="0" animBg="1"/>
      <p:bldP spid="25" grpId="0"/>
      <p:bldP spid="26" grpId="0" animBg="1"/>
      <p:bldP spid="27" grpId="0"/>
      <p:bldP spid="28" grpId="0" animBg="1"/>
      <p:bldP spid="29" grpId="0"/>
      <p:bldP spid="3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26773-92C2-40C2-B913-5E97B95CF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ANSI SQL Isolation Levels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3CA933-D428-4BE3-BDA6-014EACBB90E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4" y="1488613"/>
                <a:ext cx="9352931" cy="4574562"/>
              </a:xfrm>
            </p:spPr>
            <p:txBody>
              <a:bodyPr>
                <a:normAutofit fontScale="92500" lnSpcReduction="10000"/>
              </a:bodyPr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en-IN" dirty="0"/>
                  <a:t>ANSI/ISO SQL-92 defines four isolation levels</a:t>
                </a:r>
                <a:endParaRPr lang="en-IN" i="1" dirty="0"/>
              </a:p>
              <a:p>
                <a:pPr marL="457200" lvl="1" indent="0">
                  <a:buNone/>
                </a:pPr>
                <a:r>
                  <a:rPr lang="en-IN" dirty="0"/>
                  <a:t>1. </a:t>
                </a:r>
                <a:r>
                  <a:rPr lang="en-IN" sz="1800" dirty="0"/>
                  <a:t>Read Uncommitted    2. Read Committed    3.Repeatable Read    4.Serializable.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IN" dirty="0"/>
                  <a:t>These are defined based on 3 </a:t>
                </a:r>
                <a:r>
                  <a:rPr lang="en-IN" i="1" dirty="0"/>
                  <a:t>phenomena: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IN" sz="1800" dirty="0"/>
                  <a:t>Dirty Read – T1 modifies </a:t>
                </a:r>
                <a14:m>
                  <m:oMath xmlns:m="http://schemas.openxmlformats.org/officeDocument/2006/math"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IN" sz="1800" dirty="0"/>
                  <a:t>, T2 reads </a:t>
                </a:r>
                <a14:m>
                  <m:oMath xmlns:m="http://schemas.openxmlformats.org/officeDocument/2006/math">
                    <m:r>
                      <a:rPr lang="en-IN" sz="1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IN" sz="1800" dirty="0"/>
                  <a:t> before T1 commits or aborts</a:t>
                </a:r>
              </a:p>
              <a:p>
                <a:pPr marL="1257300" lvl="3" indent="0">
                  <a:buNone/>
                </a:pPr>
                <a:r>
                  <a:rPr lang="en-US" sz="1800" i="1" u="none" strike="noStrike" baseline="0" dirty="0">
                    <a:latin typeface="Times New Roman" panose="02020603050405020304" pitchFamily="18" charset="0"/>
                  </a:rPr>
                  <a:t>Loose - </a:t>
                </a:r>
                <a:r>
                  <a:rPr lang="en-US" sz="1800" b="1" i="0" u="none" strike="noStrike" baseline="0" dirty="0">
                    <a:latin typeface="Times New Roman" panose="02020603050405020304" pitchFamily="18" charset="0"/>
                  </a:rPr>
                  <a:t>P1</a:t>
                </a:r>
                <a:r>
                  <a:rPr lang="en-US" sz="1800" b="0" i="0" u="none" strike="noStrike" baseline="0" dirty="0">
                    <a:latin typeface="Times New Roman" panose="02020603050405020304" pitchFamily="18" charset="0"/>
                  </a:rPr>
                  <a:t>: w1[x]...r2[x]...((c1 or a1) and (c2 or a2) in any order)</a:t>
                </a:r>
              </a:p>
              <a:p>
                <a:pPr marL="1257300" lvl="3" indent="0">
                  <a:buNone/>
                </a:pPr>
                <a:r>
                  <a:rPr lang="en-US" sz="1800" i="1" dirty="0">
                    <a:latin typeface="Times New Roman" panose="02020603050405020304" pitchFamily="18" charset="0"/>
                  </a:rPr>
                  <a:t>Strict - </a:t>
                </a:r>
                <a:r>
                  <a:rPr lang="en-US" sz="1800" b="1" i="0" u="none" strike="noStrike" baseline="0" dirty="0">
                    <a:latin typeface="Times New Roman" panose="02020603050405020304" pitchFamily="18" charset="0"/>
                  </a:rPr>
                  <a:t>A1</a:t>
                </a:r>
                <a:r>
                  <a:rPr lang="en-US" sz="1800" b="0" i="0" u="none" strike="noStrike" baseline="0" dirty="0">
                    <a:latin typeface="Times New Roman" panose="02020603050405020304" pitchFamily="18" charset="0"/>
                  </a:rPr>
                  <a:t>: w1[x]...r2[x]...(a1 and c2 in any order)</a:t>
                </a:r>
                <a:endParaRPr lang="en-IN" sz="1800" dirty="0"/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IN" sz="1800" dirty="0"/>
                  <a:t>Non-Repeatable or Fuzzy Read – T1 reads </a:t>
                </a:r>
                <a14:m>
                  <m:oMath xmlns:m="http://schemas.openxmlformats.org/officeDocument/2006/math">
                    <m:r>
                      <a:rPr lang="en-IN" sz="18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IN" sz="1800" dirty="0"/>
                  <a:t>, T2 modifies </a:t>
                </a:r>
                <a14:m>
                  <m:oMath xmlns:m="http://schemas.openxmlformats.org/officeDocument/2006/math">
                    <m:r>
                      <a:rPr lang="en-IN" sz="1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IN" sz="1800" dirty="0"/>
                  <a:t> and commits.</a:t>
                </a:r>
              </a:p>
              <a:p>
                <a:pPr marL="1257300" lvl="3" indent="0">
                  <a:buNone/>
                </a:pPr>
                <a:r>
                  <a:rPr lang="en-US" sz="1800" i="1" u="none" strike="noStrike" baseline="0" dirty="0">
                    <a:latin typeface="Times New Roman" panose="02020603050405020304" pitchFamily="18" charset="0"/>
                  </a:rPr>
                  <a:t>Loose - </a:t>
                </a:r>
                <a:r>
                  <a:rPr lang="en-US" sz="1800" b="1" i="0" u="none" strike="noStrike" baseline="0" dirty="0">
                    <a:latin typeface="Times New Roman" panose="02020603050405020304" pitchFamily="18" charset="0"/>
                  </a:rPr>
                  <a:t>P2: </a:t>
                </a:r>
                <a:r>
                  <a:rPr lang="en-US" sz="1800" b="0" i="0" u="none" strike="noStrike" baseline="0" dirty="0">
                    <a:latin typeface="Times New Roman" panose="02020603050405020304" pitchFamily="18" charset="0"/>
                  </a:rPr>
                  <a:t>r1[x]...w2[x]...((c1 or a1) and (c2 or a2) in any order)</a:t>
                </a:r>
              </a:p>
              <a:p>
                <a:pPr marL="1257300" lvl="3" indent="0">
                  <a:buNone/>
                </a:pPr>
                <a:r>
                  <a:rPr lang="pt-BR" sz="1800" i="1" u="none" strike="noStrike" baseline="0" dirty="0">
                    <a:latin typeface="Times New Roman" panose="02020603050405020304" pitchFamily="18" charset="0"/>
                  </a:rPr>
                  <a:t>Strict - </a:t>
                </a:r>
                <a:r>
                  <a:rPr lang="pt-BR" sz="1800" b="1" i="0" u="none" strike="noStrike" baseline="0" dirty="0">
                    <a:latin typeface="Times New Roman" panose="02020603050405020304" pitchFamily="18" charset="0"/>
                  </a:rPr>
                  <a:t>A2: </a:t>
                </a:r>
                <a:r>
                  <a:rPr lang="pt-BR" sz="1800" b="0" i="0" u="none" strike="noStrike" baseline="0" dirty="0">
                    <a:latin typeface="Times New Roman" panose="02020603050405020304" pitchFamily="18" charset="0"/>
                  </a:rPr>
                  <a:t>r1[x]...w2[x]...c2...r1[x]...c1</a:t>
                </a:r>
                <a:endParaRPr lang="en-IN" sz="1800" dirty="0"/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IN" sz="1800" dirty="0"/>
                  <a:t>Phantom – T1 reads data satisfying some </a:t>
                </a:r>
                <a:r>
                  <a:rPr lang="en-US" sz="1800" b="0" i="0" u="none" strike="noStrike" baseline="0" dirty="0">
                    <a:latin typeface="Courier"/>
                  </a:rPr>
                  <a:t>&lt;search condition&gt;. </a:t>
                </a:r>
                <a:r>
                  <a:rPr lang="en-US" sz="1800" b="0" i="0" u="none" strike="noStrike" baseline="0" dirty="0"/>
                  <a:t>T2 creates a data item satisfying </a:t>
                </a:r>
                <a:r>
                  <a:rPr lang="en-US" sz="1800" b="0" i="0" u="none" strike="noStrike" baseline="0" dirty="0">
                    <a:latin typeface="Courier"/>
                  </a:rPr>
                  <a:t>&lt;search condition&gt; </a:t>
                </a:r>
                <a:r>
                  <a:rPr lang="en-US" sz="1800" b="0" i="0" u="none" strike="noStrike" baseline="0" dirty="0"/>
                  <a:t>and commits.</a:t>
                </a:r>
                <a:endParaRPr lang="en-IN" sz="1800" dirty="0"/>
              </a:p>
              <a:p>
                <a:pPr marL="1257300" lvl="3" indent="0">
                  <a:buNone/>
                </a:pPr>
                <a:r>
                  <a:rPr lang="en-US" sz="1800" i="1" u="none" strike="noStrike" baseline="0" dirty="0">
                    <a:latin typeface="Times New Roman" panose="02020603050405020304" pitchFamily="18" charset="0"/>
                  </a:rPr>
                  <a:t>Loose - </a:t>
                </a:r>
                <a:r>
                  <a:rPr lang="en-US" sz="1800" b="1" i="0" u="none" strike="noStrike" baseline="0" dirty="0">
                    <a:latin typeface="Times New Roman" panose="02020603050405020304" pitchFamily="18" charset="0"/>
                  </a:rPr>
                  <a:t>P3: </a:t>
                </a:r>
                <a:r>
                  <a:rPr lang="en-US" sz="1800" b="0" i="0" u="none" strike="noStrike" baseline="0" dirty="0">
                    <a:latin typeface="Times New Roman" panose="02020603050405020304" pitchFamily="18" charset="0"/>
                  </a:rPr>
                  <a:t>r1[P]...w2[y in P]...((c1 or a1) and (c2 or a2) any order)</a:t>
                </a:r>
              </a:p>
              <a:p>
                <a:pPr marL="1257300" lvl="3" indent="0">
                  <a:buNone/>
                </a:pPr>
                <a:r>
                  <a:rPr lang="pt-BR" sz="1800" i="1" u="none" strike="noStrike" baseline="0" dirty="0">
                    <a:latin typeface="Times New Roman" panose="02020603050405020304" pitchFamily="18" charset="0"/>
                  </a:rPr>
                  <a:t>Strict - </a:t>
                </a:r>
                <a:r>
                  <a:rPr lang="pt-BR" sz="1800" b="1" i="0" u="none" strike="noStrike" baseline="0" dirty="0">
                    <a:latin typeface="Times New Roman" panose="02020603050405020304" pitchFamily="18" charset="0"/>
                  </a:rPr>
                  <a:t>A3: </a:t>
                </a:r>
                <a:r>
                  <a:rPr lang="pt-BR" sz="1800" b="0" i="0" u="none" strike="noStrike" baseline="0" dirty="0">
                    <a:latin typeface="Times New Roman" panose="02020603050405020304" pitchFamily="18" charset="0"/>
                  </a:rPr>
                  <a:t>r1[P]...w2[y in P]...c2...r1[P]...c1</a:t>
                </a:r>
                <a:endParaRPr lang="en-IN" sz="1800" dirty="0"/>
              </a:p>
              <a:p>
                <a:pPr marL="857250" lvl="2" indent="0">
                  <a:buNone/>
                </a:pPr>
                <a:endParaRPr lang="en-IN" sz="16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93CA933-D428-4BE3-BDA6-014EACBB90E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488613"/>
                <a:ext cx="9352931" cy="4574562"/>
              </a:xfrm>
              <a:blipFill>
                <a:blip r:embed="rId5"/>
                <a:stretch>
                  <a:fillRect l="-65" t="-932" b="-6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09A2628-50DB-4964-BD52-90F426D17CC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85919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529"/>
    </mc:Choice>
    <mc:Fallback>
      <p:transition spd="slow" advTm="98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E637D-0528-4F5E-B57E-A712932A5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ANSI SQL Isolation Levels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D8931C1-F92E-4F84-86EF-32631255D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A3CB69-0F99-4B88-8B91-10B528FB9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343" y="2160589"/>
            <a:ext cx="8248650" cy="1989380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50698B0-8055-4812-B5A7-42821C56F0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97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26"/>
    </mc:Choice>
    <mc:Fallback>
      <p:transition spd="slow" advTm="21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97A9-EDB4-408E-94A5-81EA6B234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5305"/>
          </a:xfrm>
        </p:spPr>
        <p:txBody>
          <a:bodyPr/>
          <a:lstStyle/>
          <a:p>
            <a:r>
              <a:rPr lang="en-IN" dirty="0"/>
              <a:t>Lock Based Isolation – some terminology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244AC-DAFE-48E5-9B5B-1DBD8136FA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216057"/>
            <a:ext cx="8596668" cy="825306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b="1" dirty="0"/>
          </a:p>
        </p:txBody>
      </p:sp>
      <p:sp>
        <p:nvSpPr>
          <p:cNvPr id="6" name="Straight Connector 5">
            <a:extLst>
              <a:ext uri="{FF2B5EF4-FFF2-40B4-BE49-F238E27FC236}">
                <a16:creationId xmlns:a16="http://schemas.microsoft.com/office/drawing/2014/main" id="{0E3E863E-7941-4923-B823-D27CF8D0FFB4}"/>
              </a:ext>
            </a:extLst>
          </p:cNvPr>
          <p:cNvSpPr/>
          <p:nvPr/>
        </p:nvSpPr>
        <p:spPr>
          <a:xfrm>
            <a:off x="677334" y="5215791"/>
            <a:ext cx="8596668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Straight Connector 6">
            <a:extLst>
              <a:ext uri="{FF2B5EF4-FFF2-40B4-BE49-F238E27FC236}">
                <a16:creationId xmlns:a16="http://schemas.microsoft.com/office/drawing/2014/main" id="{CF75B237-8DC0-488D-A5A2-E34A3029C543}"/>
              </a:ext>
            </a:extLst>
          </p:cNvPr>
          <p:cNvSpPr/>
          <p:nvPr/>
        </p:nvSpPr>
        <p:spPr>
          <a:xfrm>
            <a:off x="677334" y="4580646"/>
            <a:ext cx="8596668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Straight Connector 7">
            <a:extLst>
              <a:ext uri="{FF2B5EF4-FFF2-40B4-BE49-F238E27FC236}">
                <a16:creationId xmlns:a16="http://schemas.microsoft.com/office/drawing/2014/main" id="{8E695370-B37E-417B-B2AF-F8181D36D774}"/>
              </a:ext>
            </a:extLst>
          </p:cNvPr>
          <p:cNvSpPr/>
          <p:nvPr/>
        </p:nvSpPr>
        <p:spPr>
          <a:xfrm>
            <a:off x="677334" y="3945502"/>
            <a:ext cx="8596668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Straight Connector 8">
            <a:extLst>
              <a:ext uri="{FF2B5EF4-FFF2-40B4-BE49-F238E27FC236}">
                <a16:creationId xmlns:a16="http://schemas.microsoft.com/office/drawing/2014/main" id="{E0288C12-D62A-4015-84FC-E6ED8F271745}"/>
              </a:ext>
            </a:extLst>
          </p:cNvPr>
          <p:cNvSpPr/>
          <p:nvPr/>
        </p:nvSpPr>
        <p:spPr>
          <a:xfrm>
            <a:off x="677334" y="3310358"/>
            <a:ext cx="8596668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Straight Connector 9">
            <a:extLst>
              <a:ext uri="{FF2B5EF4-FFF2-40B4-BE49-F238E27FC236}">
                <a16:creationId xmlns:a16="http://schemas.microsoft.com/office/drawing/2014/main" id="{E7B22ED8-334C-4753-AE6E-085589DB99E1}"/>
              </a:ext>
            </a:extLst>
          </p:cNvPr>
          <p:cNvSpPr/>
          <p:nvPr/>
        </p:nvSpPr>
        <p:spPr>
          <a:xfrm>
            <a:off x="677334" y="2675214"/>
            <a:ext cx="8596668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Straight Connector 10">
            <a:extLst>
              <a:ext uri="{FF2B5EF4-FFF2-40B4-BE49-F238E27FC236}">
                <a16:creationId xmlns:a16="http://schemas.microsoft.com/office/drawing/2014/main" id="{EE82C058-3103-4E15-8C2F-4E2EEEFA80BB}"/>
              </a:ext>
            </a:extLst>
          </p:cNvPr>
          <p:cNvSpPr/>
          <p:nvPr/>
        </p:nvSpPr>
        <p:spPr>
          <a:xfrm>
            <a:off x="677334" y="2040070"/>
            <a:ext cx="8596668" cy="0"/>
          </a:xfrm>
          <a:prstGeom prst="line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E950BE4-5138-4FB7-8C98-958A696A8A25}"/>
              </a:ext>
            </a:extLst>
          </p:cNvPr>
          <p:cNvSpPr/>
          <p:nvPr/>
        </p:nvSpPr>
        <p:spPr>
          <a:xfrm>
            <a:off x="2912467" y="1435170"/>
            <a:ext cx="6361534" cy="604899"/>
          </a:xfrm>
          <a:custGeom>
            <a:avLst/>
            <a:gdLst>
              <a:gd name="connsiteX0" fmla="*/ 0 w 6361534"/>
              <a:gd name="connsiteY0" fmla="*/ 0 h 604899"/>
              <a:gd name="connsiteX1" fmla="*/ 6361534 w 6361534"/>
              <a:gd name="connsiteY1" fmla="*/ 0 h 604899"/>
              <a:gd name="connsiteX2" fmla="*/ 6361534 w 6361534"/>
              <a:gd name="connsiteY2" fmla="*/ 604899 h 604899"/>
              <a:gd name="connsiteX3" fmla="*/ 0 w 6361534"/>
              <a:gd name="connsiteY3" fmla="*/ 604899 h 604899"/>
              <a:gd name="connsiteX4" fmla="*/ 0 w 6361534"/>
              <a:gd name="connsiteY4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534" h="604899">
                <a:moveTo>
                  <a:pt x="0" y="0"/>
                </a:moveTo>
                <a:lnTo>
                  <a:pt x="6361534" y="0"/>
                </a:lnTo>
                <a:lnTo>
                  <a:pt x="6361534" y="604899"/>
                </a:lnTo>
                <a:lnTo>
                  <a:pt x="0" y="60489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" tIns="24765" rIns="24765" bIns="24765" numCol="1" spcCol="1270" anchor="b" anchorCtr="0">
            <a:noAutofit/>
          </a:bodyPr>
          <a:lstStyle/>
          <a:p>
            <a:pPr marL="0" lvl="0" indent="0" algn="l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1300" kern="1200" dirty="0"/>
              <a:t> Read(Share) or Write (Exclusive) locks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EDE67F-C9A3-42D3-A858-A73038A1E408}"/>
              </a:ext>
            </a:extLst>
          </p:cNvPr>
          <p:cNvSpPr/>
          <p:nvPr/>
        </p:nvSpPr>
        <p:spPr>
          <a:xfrm>
            <a:off x="677334" y="1420049"/>
            <a:ext cx="2235133" cy="604899"/>
          </a:xfrm>
          <a:custGeom>
            <a:avLst/>
            <a:gdLst>
              <a:gd name="connsiteX0" fmla="*/ 100837 w 2235133"/>
              <a:gd name="connsiteY0" fmla="*/ 0 h 604899"/>
              <a:gd name="connsiteX1" fmla="*/ 2134296 w 2235133"/>
              <a:gd name="connsiteY1" fmla="*/ 0 h 604899"/>
              <a:gd name="connsiteX2" fmla="*/ 2235133 w 2235133"/>
              <a:gd name="connsiteY2" fmla="*/ 100837 h 604899"/>
              <a:gd name="connsiteX3" fmla="*/ 2235133 w 2235133"/>
              <a:gd name="connsiteY3" fmla="*/ 604899 h 604899"/>
              <a:gd name="connsiteX4" fmla="*/ 2235133 w 2235133"/>
              <a:gd name="connsiteY4" fmla="*/ 604899 h 604899"/>
              <a:gd name="connsiteX5" fmla="*/ 0 w 2235133"/>
              <a:gd name="connsiteY5" fmla="*/ 604899 h 604899"/>
              <a:gd name="connsiteX6" fmla="*/ 0 w 2235133"/>
              <a:gd name="connsiteY6" fmla="*/ 604899 h 604899"/>
              <a:gd name="connsiteX7" fmla="*/ 0 w 2235133"/>
              <a:gd name="connsiteY7" fmla="*/ 100837 h 604899"/>
              <a:gd name="connsiteX8" fmla="*/ 100837 w 2235133"/>
              <a:gd name="connsiteY8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133" h="604899">
                <a:moveTo>
                  <a:pt x="100837" y="0"/>
                </a:moveTo>
                <a:lnTo>
                  <a:pt x="2134296" y="0"/>
                </a:lnTo>
                <a:cubicBezTo>
                  <a:pt x="2189987" y="0"/>
                  <a:pt x="2235133" y="45146"/>
                  <a:pt x="2235133" y="100837"/>
                </a:cubicBezTo>
                <a:lnTo>
                  <a:pt x="2235133" y="604899"/>
                </a:lnTo>
                <a:lnTo>
                  <a:pt x="2235133" y="604899"/>
                </a:lnTo>
                <a:lnTo>
                  <a:pt x="0" y="604899"/>
                </a:lnTo>
                <a:lnTo>
                  <a:pt x="0" y="604899"/>
                </a:lnTo>
                <a:lnTo>
                  <a:pt x="0" y="100837"/>
                </a:lnTo>
                <a:cubicBezTo>
                  <a:pt x="0" y="45146"/>
                  <a:pt x="45146" y="0"/>
                  <a:pt x="100837" y="0"/>
                </a:cubicBezTo>
                <a:close/>
              </a:path>
            </a:pathLst>
          </a:cu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1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824" tIns="63824" rIns="63824" bIns="34290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1800" b="1" kern="1200" dirty="0"/>
              <a:t>Locks</a:t>
            </a:r>
            <a:endParaRPr lang="en-IN" sz="1800" kern="12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F0F8A6B-A2DA-4405-A4F0-A57BBEDECA43}"/>
              </a:ext>
            </a:extLst>
          </p:cNvPr>
          <p:cNvSpPr/>
          <p:nvPr/>
        </p:nvSpPr>
        <p:spPr>
          <a:xfrm>
            <a:off x="2912467" y="2070315"/>
            <a:ext cx="6361534" cy="604899"/>
          </a:xfrm>
          <a:custGeom>
            <a:avLst/>
            <a:gdLst>
              <a:gd name="connsiteX0" fmla="*/ 0 w 6361534"/>
              <a:gd name="connsiteY0" fmla="*/ 0 h 604899"/>
              <a:gd name="connsiteX1" fmla="*/ 6361534 w 6361534"/>
              <a:gd name="connsiteY1" fmla="*/ 0 h 604899"/>
              <a:gd name="connsiteX2" fmla="*/ 6361534 w 6361534"/>
              <a:gd name="connsiteY2" fmla="*/ 604899 h 604899"/>
              <a:gd name="connsiteX3" fmla="*/ 0 w 6361534"/>
              <a:gd name="connsiteY3" fmla="*/ 604899 h 604899"/>
              <a:gd name="connsiteX4" fmla="*/ 0 w 6361534"/>
              <a:gd name="connsiteY4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534" h="604899">
                <a:moveTo>
                  <a:pt x="0" y="0"/>
                </a:moveTo>
                <a:lnTo>
                  <a:pt x="6361534" y="0"/>
                </a:lnTo>
                <a:lnTo>
                  <a:pt x="6361534" y="604899"/>
                </a:lnTo>
                <a:lnTo>
                  <a:pt x="0" y="60489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" tIns="24765" rIns="24765" bIns="24765" numCol="1" spcCol="1270" anchor="b" anchorCtr="0">
            <a:noAutofit/>
          </a:bodyPr>
          <a:lstStyle/>
          <a:p>
            <a:pPr marL="0" lvl="0" indent="0" algn="l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1300" kern="1200" dirty="0"/>
              <a:t>Lock on a set of data items satisfying a  </a:t>
            </a:r>
            <a:r>
              <a:rPr lang="en-US" sz="1300" b="0" i="0" u="none" strike="noStrike" kern="1200" baseline="0" dirty="0">
                <a:latin typeface="Courier"/>
              </a:rPr>
              <a:t>&lt;search condition&gt;.</a:t>
            </a:r>
            <a:endParaRPr lang="en-US" sz="1300" b="1" i="0" u="none" strike="noStrike" kern="1200" baseline="0" dirty="0">
              <a:latin typeface="Courier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D3511FB-41DE-4D58-AC2E-8DDA1558A456}"/>
              </a:ext>
            </a:extLst>
          </p:cNvPr>
          <p:cNvSpPr/>
          <p:nvPr/>
        </p:nvSpPr>
        <p:spPr>
          <a:xfrm>
            <a:off x="677334" y="2070315"/>
            <a:ext cx="2235133" cy="589775"/>
          </a:xfrm>
          <a:custGeom>
            <a:avLst/>
            <a:gdLst>
              <a:gd name="connsiteX0" fmla="*/ 100837 w 2235133"/>
              <a:gd name="connsiteY0" fmla="*/ 0 h 604899"/>
              <a:gd name="connsiteX1" fmla="*/ 2134296 w 2235133"/>
              <a:gd name="connsiteY1" fmla="*/ 0 h 604899"/>
              <a:gd name="connsiteX2" fmla="*/ 2235133 w 2235133"/>
              <a:gd name="connsiteY2" fmla="*/ 100837 h 604899"/>
              <a:gd name="connsiteX3" fmla="*/ 2235133 w 2235133"/>
              <a:gd name="connsiteY3" fmla="*/ 604899 h 604899"/>
              <a:gd name="connsiteX4" fmla="*/ 2235133 w 2235133"/>
              <a:gd name="connsiteY4" fmla="*/ 604899 h 604899"/>
              <a:gd name="connsiteX5" fmla="*/ 0 w 2235133"/>
              <a:gd name="connsiteY5" fmla="*/ 604899 h 604899"/>
              <a:gd name="connsiteX6" fmla="*/ 0 w 2235133"/>
              <a:gd name="connsiteY6" fmla="*/ 604899 h 604899"/>
              <a:gd name="connsiteX7" fmla="*/ 0 w 2235133"/>
              <a:gd name="connsiteY7" fmla="*/ 100837 h 604899"/>
              <a:gd name="connsiteX8" fmla="*/ 100837 w 2235133"/>
              <a:gd name="connsiteY8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133" h="604899">
                <a:moveTo>
                  <a:pt x="100837" y="0"/>
                </a:moveTo>
                <a:lnTo>
                  <a:pt x="2134296" y="0"/>
                </a:lnTo>
                <a:cubicBezTo>
                  <a:pt x="2189987" y="0"/>
                  <a:pt x="2235133" y="45146"/>
                  <a:pt x="2235133" y="100837"/>
                </a:cubicBezTo>
                <a:lnTo>
                  <a:pt x="2235133" y="604899"/>
                </a:lnTo>
                <a:lnTo>
                  <a:pt x="2235133" y="604899"/>
                </a:lnTo>
                <a:lnTo>
                  <a:pt x="0" y="604899"/>
                </a:lnTo>
                <a:lnTo>
                  <a:pt x="0" y="604899"/>
                </a:lnTo>
                <a:lnTo>
                  <a:pt x="0" y="100837"/>
                </a:lnTo>
                <a:cubicBezTo>
                  <a:pt x="0" y="45146"/>
                  <a:pt x="45146" y="0"/>
                  <a:pt x="100837" y="0"/>
                </a:cubicBezTo>
                <a:close/>
              </a:path>
            </a:pathLst>
          </a:custGeom>
        </p:spPr>
        <p:style>
          <a:lnRef idx="2">
            <a:schemeClr val="accent2">
              <a:hueOff val="-167625"/>
              <a:satOff val="-1932"/>
              <a:lumOff val="432"/>
              <a:alphaOff val="0"/>
            </a:schemeClr>
          </a:lnRef>
          <a:fillRef idx="1">
            <a:schemeClr val="accent2">
              <a:hueOff val="-167625"/>
              <a:satOff val="-1932"/>
              <a:lumOff val="432"/>
              <a:alphaOff val="0"/>
            </a:schemeClr>
          </a:fillRef>
          <a:effectRef idx="1">
            <a:schemeClr val="accent2">
              <a:hueOff val="-167625"/>
              <a:satOff val="-1932"/>
              <a:lumOff val="43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824" tIns="63824" rIns="63824" bIns="34290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1800" b="1" kern="1200" dirty="0"/>
              <a:t>Read / Write </a:t>
            </a:r>
            <a:r>
              <a:rPr lang="en-IN" sz="1800" b="1" i="1" kern="1200" dirty="0"/>
              <a:t>predicate lock</a:t>
            </a:r>
            <a:endParaRPr lang="en-US" sz="1800" b="1" i="0" u="none" strike="noStrike" kern="1200" baseline="0" dirty="0">
              <a:latin typeface="Courier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64D708D-174E-49F0-BE41-3013550E8645}"/>
              </a:ext>
            </a:extLst>
          </p:cNvPr>
          <p:cNvSpPr/>
          <p:nvPr/>
        </p:nvSpPr>
        <p:spPr>
          <a:xfrm>
            <a:off x="2912467" y="2705459"/>
            <a:ext cx="6361534" cy="604899"/>
          </a:xfrm>
          <a:custGeom>
            <a:avLst/>
            <a:gdLst>
              <a:gd name="connsiteX0" fmla="*/ 0 w 6361534"/>
              <a:gd name="connsiteY0" fmla="*/ 0 h 604899"/>
              <a:gd name="connsiteX1" fmla="*/ 6361534 w 6361534"/>
              <a:gd name="connsiteY1" fmla="*/ 0 h 604899"/>
              <a:gd name="connsiteX2" fmla="*/ 6361534 w 6361534"/>
              <a:gd name="connsiteY2" fmla="*/ 604899 h 604899"/>
              <a:gd name="connsiteX3" fmla="*/ 0 w 6361534"/>
              <a:gd name="connsiteY3" fmla="*/ 604899 h 604899"/>
              <a:gd name="connsiteX4" fmla="*/ 0 w 6361534"/>
              <a:gd name="connsiteY4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534" h="604899">
                <a:moveTo>
                  <a:pt x="0" y="0"/>
                </a:moveTo>
                <a:lnTo>
                  <a:pt x="6361534" y="0"/>
                </a:lnTo>
                <a:lnTo>
                  <a:pt x="6361534" y="604899"/>
                </a:lnTo>
                <a:lnTo>
                  <a:pt x="0" y="60489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" tIns="24765" rIns="24765" bIns="24765" numCol="1" spcCol="1270" anchor="b" anchorCtr="0">
            <a:noAutofit/>
          </a:bodyPr>
          <a:lstStyle/>
          <a:p>
            <a:pPr marL="0" lvl="0" indent="0" algn="l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300" kern="1200" dirty="0"/>
              <a:t>Two locks by different transactions on same item conflict if at least one of them is a write lock. Two </a:t>
            </a:r>
            <a:r>
              <a:rPr lang="en-US" sz="1300" i="1" kern="1200" dirty="0"/>
              <a:t>predicate locks </a:t>
            </a:r>
            <a:r>
              <a:rPr lang="en-US" sz="1300" kern="1200" dirty="0"/>
              <a:t> conflict if one of them is a write lock and there exists a (possibly phantom) data item covered by both.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E5534B5-6432-4071-BE64-6A53ECA2257C}"/>
              </a:ext>
            </a:extLst>
          </p:cNvPr>
          <p:cNvSpPr/>
          <p:nvPr/>
        </p:nvSpPr>
        <p:spPr>
          <a:xfrm>
            <a:off x="677334" y="2705460"/>
            <a:ext cx="2235133" cy="589774"/>
          </a:xfrm>
          <a:custGeom>
            <a:avLst/>
            <a:gdLst>
              <a:gd name="connsiteX0" fmla="*/ 100837 w 2235133"/>
              <a:gd name="connsiteY0" fmla="*/ 0 h 604899"/>
              <a:gd name="connsiteX1" fmla="*/ 2134296 w 2235133"/>
              <a:gd name="connsiteY1" fmla="*/ 0 h 604899"/>
              <a:gd name="connsiteX2" fmla="*/ 2235133 w 2235133"/>
              <a:gd name="connsiteY2" fmla="*/ 100837 h 604899"/>
              <a:gd name="connsiteX3" fmla="*/ 2235133 w 2235133"/>
              <a:gd name="connsiteY3" fmla="*/ 604899 h 604899"/>
              <a:gd name="connsiteX4" fmla="*/ 2235133 w 2235133"/>
              <a:gd name="connsiteY4" fmla="*/ 604899 h 604899"/>
              <a:gd name="connsiteX5" fmla="*/ 0 w 2235133"/>
              <a:gd name="connsiteY5" fmla="*/ 604899 h 604899"/>
              <a:gd name="connsiteX6" fmla="*/ 0 w 2235133"/>
              <a:gd name="connsiteY6" fmla="*/ 604899 h 604899"/>
              <a:gd name="connsiteX7" fmla="*/ 0 w 2235133"/>
              <a:gd name="connsiteY7" fmla="*/ 100837 h 604899"/>
              <a:gd name="connsiteX8" fmla="*/ 100837 w 2235133"/>
              <a:gd name="connsiteY8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133" h="604899">
                <a:moveTo>
                  <a:pt x="100837" y="0"/>
                </a:moveTo>
                <a:lnTo>
                  <a:pt x="2134296" y="0"/>
                </a:lnTo>
                <a:cubicBezTo>
                  <a:pt x="2189987" y="0"/>
                  <a:pt x="2235133" y="45146"/>
                  <a:pt x="2235133" y="100837"/>
                </a:cubicBezTo>
                <a:lnTo>
                  <a:pt x="2235133" y="604899"/>
                </a:lnTo>
                <a:lnTo>
                  <a:pt x="2235133" y="604899"/>
                </a:lnTo>
                <a:lnTo>
                  <a:pt x="0" y="604899"/>
                </a:lnTo>
                <a:lnTo>
                  <a:pt x="0" y="604899"/>
                </a:lnTo>
                <a:lnTo>
                  <a:pt x="0" y="100837"/>
                </a:lnTo>
                <a:cubicBezTo>
                  <a:pt x="0" y="45146"/>
                  <a:pt x="45146" y="0"/>
                  <a:pt x="100837" y="0"/>
                </a:cubicBezTo>
                <a:close/>
              </a:path>
            </a:pathLst>
          </a:custGeom>
        </p:spPr>
        <p:style>
          <a:lnRef idx="2">
            <a:schemeClr val="accent2">
              <a:hueOff val="-335249"/>
              <a:satOff val="-3863"/>
              <a:lumOff val="864"/>
              <a:alphaOff val="0"/>
            </a:schemeClr>
          </a:lnRef>
          <a:fillRef idx="1">
            <a:schemeClr val="accent2">
              <a:hueOff val="-335249"/>
              <a:satOff val="-3863"/>
              <a:lumOff val="864"/>
              <a:alphaOff val="0"/>
            </a:schemeClr>
          </a:fillRef>
          <a:effectRef idx="1">
            <a:schemeClr val="accent2">
              <a:hueOff val="-335249"/>
              <a:satOff val="-3863"/>
              <a:lumOff val="864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824" tIns="63824" rIns="63824" bIns="34290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800" b="1" kern="1200" dirty="0"/>
              <a:t>Conflict</a:t>
            </a:r>
            <a:endParaRPr lang="en-US" sz="1800" kern="120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363638D-68DA-409B-AAD4-433FFC67FBC4}"/>
              </a:ext>
            </a:extLst>
          </p:cNvPr>
          <p:cNvSpPr/>
          <p:nvPr/>
        </p:nvSpPr>
        <p:spPr>
          <a:xfrm>
            <a:off x="2912467" y="3340603"/>
            <a:ext cx="6361534" cy="604899"/>
          </a:xfrm>
          <a:custGeom>
            <a:avLst/>
            <a:gdLst>
              <a:gd name="connsiteX0" fmla="*/ 0 w 6361534"/>
              <a:gd name="connsiteY0" fmla="*/ 0 h 604899"/>
              <a:gd name="connsiteX1" fmla="*/ 6361534 w 6361534"/>
              <a:gd name="connsiteY1" fmla="*/ 0 h 604899"/>
              <a:gd name="connsiteX2" fmla="*/ 6361534 w 6361534"/>
              <a:gd name="connsiteY2" fmla="*/ 604899 h 604899"/>
              <a:gd name="connsiteX3" fmla="*/ 0 w 6361534"/>
              <a:gd name="connsiteY3" fmla="*/ 604899 h 604899"/>
              <a:gd name="connsiteX4" fmla="*/ 0 w 6361534"/>
              <a:gd name="connsiteY4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534" h="604899">
                <a:moveTo>
                  <a:pt x="0" y="0"/>
                </a:moveTo>
                <a:lnTo>
                  <a:pt x="6361534" y="0"/>
                </a:lnTo>
                <a:lnTo>
                  <a:pt x="6361534" y="604899"/>
                </a:lnTo>
                <a:lnTo>
                  <a:pt x="0" y="60489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" tIns="24765" rIns="24765" bIns="24765" numCol="1" spcCol="1270" anchor="b" anchorCtr="0">
            <a:noAutofit/>
          </a:bodyPr>
          <a:lstStyle/>
          <a:p>
            <a:pPr marL="0" lvl="0" indent="0" algn="l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300" kern="1200"/>
              <a:t>if </a:t>
            </a:r>
            <a:r>
              <a:rPr lang="en-US" sz="1300" kern="1200" dirty="0"/>
              <a:t>an operation requests a lock before accessing the data item, or a set of data items based on a predicate. 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B468D77-5319-4497-863F-191AEAA58D97}"/>
              </a:ext>
            </a:extLst>
          </p:cNvPr>
          <p:cNvSpPr/>
          <p:nvPr/>
        </p:nvSpPr>
        <p:spPr>
          <a:xfrm>
            <a:off x="677334" y="3340604"/>
            <a:ext cx="2235133" cy="589774"/>
          </a:xfrm>
          <a:custGeom>
            <a:avLst/>
            <a:gdLst>
              <a:gd name="connsiteX0" fmla="*/ 100837 w 2235133"/>
              <a:gd name="connsiteY0" fmla="*/ 0 h 604899"/>
              <a:gd name="connsiteX1" fmla="*/ 2134296 w 2235133"/>
              <a:gd name="connsiteY1" fmla="*/ 0 h 604899"/>
              <a:gd name="connsiteX2" fmla="*/ 2235133 w 2235133"/>
              <a:gd name="connsiteY2" fmla="*/ 100837 h 604899"/>
              <a:gd name="connsiteX3" fmla="*/ 2235133 w 2235133"/>
              <a:gd name="connsiteY3" fmla="*/ 604899 h 604899"/>
              <a:gd name="connsiteX4" fmla="*/ 2235133 w 2235133"/>
              <a:gd name="connsiteY4" fmla="*/ 604899 h 604899"/>
              <a:gd name="connsiteX5" fmla="*/ 0 w 2235133"/>
              <a:gd name="connsiteY5" fmla="*/ 604899 h 604899"/>
              <a:gd name="connsiteX6" fmla="*/ 0 w 2235133"/>
              <a:gd name="connsiteY6" fmla="*/ 604899 h 604899"/>
              <a:gd name="connsiteX7" fmla="*/ 0 w 2235133"/>
              <a:gd name="connsiteY7" fmla="*/ 100837 h 604899"/>
              <a:gd name="connsiteX8" fmla="*/ 100837 w 2235133"/>
              <a:gd name="connsiteY8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133" h="604899">
                <a:moveTo>
                  <a:pt x="100837" y="0"/>
                </a:moveTo>
                <a:lnTo>
                  <a:pt x="2134296" y="0"/>
                </a:lnTo>
                <a:cubicBezTo>
                  <a:pt x="2189987" y="0"/>
                  <a:pt x="2235133" y="45146"/>
                  <a:pt x="2235133" y="100837"/>
                </a:cubicBezTo>
                <a:lnTo>
                  <a:pt x="2235133" y="604899"/>
                </a:lnTo>
                <a:lnTo>
                  <a:pt x="2235133" y="604899"/>
                </a:lnTo>
                <a:lnTo>
                  <a:pt x="0" y="604899"/>
                </a:lnTo>
                <a:lnTo>
                  <a:pt x="0" y="604899"/>
                </a:lnTo>
                <a:lnTo>
                  <a:pt x="0" y="100837"/>
                </a:lnTo>
                <a:cubicBezTo>
                  <a:pt x="0" y="45146"/>
                  <a:pt x="45146" y="0"/>
                  <a:pt x="100837" y="0"/>
                </a:cubicBezTo>
                <a:close/>
              </a:path>
            </a:pathLst>
          </a:custGeom>
        </p:spPr>
        <p:style>
          <a:lnRef idx="2">
            <a:schemeClr val="accent2">
              <a:hueOff val="-502874"/>
              <a:satOff val="-5795"/>
              <a:lumOff val="1295"/>
              <a:alphaOff val="0"/>
            </a:schemeClr>
          </a:lnRef>
          <a:fillRef idx="1">
            <a:schemeClr val="accent2">
              <a:hueOff val="-502874"/>
              <a:satOff val="-5795"/>
              <a:lumOff val="1295"/>
              <a:alphaOff val="0"/>
            </a:schemeClr>
          </a:fillRef>
          <a:effectRef idx="1">
            <a:schemeClr val="accent2">
              <a:hueOff val="-502874"/>
              <a:satOff val="-5795"/>
              <a:lumOff val="129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824" tIns="63824" rIns="63824" bIns="34290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800" b="1" kern="1200" dirty="0"/>
              <a:t>Well formed operation</a:t>
            </a:r>
            <a:endParaRPr lang="en-US" sz="1800" kern="120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997DC49-F132-4B40-937B-4F6F4120177B}"/>
              </a:ext>
            </a:extLst>
          </p:cNvPr>
          <p:cNvSpPr/>
          <p:nvPr/>
        </p:nvSpPr>
        <p:spPr>
          <a:xfrm>
            <a:off x="2912467" y="3975747"/>
            <a:ext cx="6361534" cy="604899"/>
          </a:xfrm>
          <a:custGeom>
            <a:avLst/>
            <a:gdLst>
              <a:gd name="connsiteX0" fmla="*/ 0 w 6361534"/>
              <a:gd name="connsiteY0" fmla="*/ 0 h 604899"/>
              <a:gd name="connsiteX1" fmla="*/ 6361534 w 6361534"/>
              <a:gd name="connsiteY1" fmla="*/ 0 h 604899"/>
              <a:gd name="connsiteX2" fmla="*/ 6361534 w 6361534"/>
              <a:gd name="connsiteY2" fmla="*/ 604899 h 604899"/>
              <a:gd name="connsiteX3" fmla="*/ 0 w 6361534"/>
              <a:gd name="connsiteY3" fmla="*/ 604899 h 604899"/>
              <a:gd name="connsiteX4" fmla="*/ 0 w 6361534"/>
              <a:gd name="connsiteY4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534" h="604899">
                <a:moveTo>
                  <a:pt x="0" y="0"/>
                </a:moveTo>
                <a:lnTo>
                  <a:pt x="6361534" y="0"/>
                </a:lnTo>
                <a:lnTo>
                  <a:pt x="6361534" y="604899"/>
                </a:lnTo>
                <a:lnTo>
                  <a:pt x="0" y="60489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" tIns="24765" rIns="24765" bIns="24765" numCol="1" spcCol="1270" anchor="b" anchorCtr="0">
            <a:noAutofit/>
          </a:bodyPr>
          <a:lstStyle/>
          <a:p>
            <a:pPr marL="0" lvl="0" indent="0" algn="l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300" b="1" kern="1200"/>
              <a:t> </a:t>
            </a:r>
            <a:r>
              <a:rPr lang="en-US" sz="1300" kern="1200" dirty="0"/>
              <a:t>A transaction does not request any new lock after releasing some lock.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47D3D41-6128-4EE2-8EFB-D2C167628A2E}"/>
              </a:ext>
            </a:extLst>
          </p:cNvPr>
          <p:cNvSpPr/>
          <p:nvPr/>
        </p:nvSpPr>
        <p:spPr>
          <a:xfrm>
            <a:off x="677334" y="3975748"/>
            <a:ext cx="2235133" cy="589774"/>
          </a:xfrm>
          <a:custGeom>
            <a:avLst/>
            <a:gdLst>
              <a:gd name="connsiteX0" fmla="*/ 100837 w 2235133"/>
              <a:gd name="connsiteY0" fmla="*/ 0 h 604899"/>
              <a:gd name="connsiteX1" fmla="*/ 2134296 w 2235133"/>
              <a:gd name="connsiteY1" fmla="*/ 0 h 604899"/>
              <a:gd name="connsiteX2" fmla="*/ 2235133 w 2235133"/>
              <a:gd name="connsiteY2" fmla="*/ 100837 h 604899"/>
              <a:gd name="connsiteX3" fmla="*/ 2235133 w 2235133"/>
              <a:gd name="connsiteY3" fmla="*/ 604899 h 604899"/>
              <a:gd name="connsiteX4" fmla="*/ 2235133 w 2235133"/>
              <a:gd name="connsiteY4" fmla="*/ 604899 h 604899"/>
              <a:gd name="connsiteX5" fmla="*/ 0 w 2235133"/>
              <a:gd name="connsiteY5" fmla="*/ 604899 h 604899"/>
              <a:gd name="connsiteX6" fmla="*/ 0 w 2235133"/>
              <a:gd name="connsiteY6" fmla="*/ 604899 h 604899"/>
              <a:gd name="connsiteX7" fmla="*/ 0 w 2235133"/>
              <a:gd name="connsiteY7" fmla="*/ 100837 h 604899"/>
              <a:gd name="connsiteX8" fmla="*/ 100837 w 2235133"/>
              <a:gd name="connsiteY8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133" h="604899">
                <a:moveTo>
                  <a:pt x="100837" y="0"/>
                </a:moveTo>
                <a:lnTo>
                  <a:pt x="2134296" y="0"/>
                </a:lnTo>
                <a:cubicBezTo>
                  <a:pt x="2189987" y="0"/>
                  <a:pt x="2235133" y="45146"/>
                  <a:pt x="2235133" y="100837"/>
                </a:cubicBezTo>
                <a:lnTo>
                  <a:pt x="2235133" y="604899"/>
                </a:lnTo>
                <a:lnTo>
                  <a:pt x="2235133" y="604899"/>
                </a:lnTo>
                <a:lnTo>
                  <a:pt x="0" y="604899"/>
                </a:lnTo>
                <a:lnTo>
                  <a:pt x="0" y="604899"/>
                </a:lnTo>
                <a:lnTo>
                  <a:pt x="0" y="100837"/>
                </a:lnTo>
                <a:cubicBezTo>
                  <a:pt x="0" y="45146"/>
                  <a:pt x="45146" y="0"/>
                  <a:pt x="100837" y="0"/>
                </a:cubicBezTo>
                <a:close/>
              </a:path>
            </a:pathLst>
          </a:custGeom>
        </p:spPr>
        <p:style>
          <a:lnRef idx="2">
            <a:schemeClr val="accent2">
              <a:hueOff val="-670499"/>
              <a:satOff val="-7726"/>
              <a:lumOff val="1727"/>
              <a:alphaOff val="0"/>
            </a:schemeClr>
          </a:lnRef>
          <a:fillRef idx="1">
            <a:schemeClr val="accent2">
              <a:hueOff val="-670499"/>
              <a:satOff val="-7726"/>
              <a:lumOff val="1727"/>
              <a:alphaOff val="0"/>
            </a:schemeClr>
          </a:fillRef>
          <a:effectRef idx="1">
            <a:schemeClr val="accent2">
              <a:hueOff val="-670499"/>
              <a:satOff val="-7726"/>
              <a:lumOff val="172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824" tIns="63824" rIns="63824" bIns="34290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800" b="1" kern="1200" dirty="0"/>
              <a:t>Two phase locking</a:t>
            </a:r>
            <a:endParaRPr lang="en-US" sz="1800" kern="120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07B628E-7944-43D2-9582-447614FDC2D0}"/>
              </a:ext>
            </a:extLst>
          </p:cNvPr>
          <p:cNvSpPr/>
          <p:nvPr/>
        </p:nvSpPr>
        <p:spPr>
          <a:xfrm>
            <a:off x="2912467" y="4610891"/>
            <a:ext cx="6361534" cy="604899"/>
          </a:xfrm>
          <a:custGeom>
            <a:avLst/>
            <a:gdLst>
              <a:gd name="connsiteX0" fmla="*/ 0 w 6361534"/>
              <a:gd name="connsiteY0" fmla="*/ 0 h 604899"/>
              <a:gd name="connsiteX1" fmla="*/ 6361534 w 6361534"/>
              <a:gd name="connsiteY1" fmla="*/ 0 h 604899"/>
              <a:gd name="connsiteX2" fmla="*/ 6361534 w 6361534"/>
              <a:gd name="connsiteY2" fmla="*/ 604899 h 604899"/>
              <a:gd name="connsiteX3" fmla="*/ 0 w 6361534"/>
              <a:gd name="connsiteY3" fmla="*/ 604899 h 604899"/>
              <a:gd name="connsiteX4" fmla="*/ 0 w 6361534"/>
              <a:gd name="connsiteY4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1534" h="604899">
                <a:moveTo>
                  <a:pt x="0" y="0"/>
                </a:moveTo>
                <a:lnTo>
                  <a:pt x="6361534" y="0"/>
                </a:lnTo>
                <a:lnTo>
                  <a:pt x="6361534" y="604899"/>
                </a:lnTo>
                <a:lnTo>
                  <a:pt x="0" y="60489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" tIns="24765" rIns="24765" bIns="24765" numCol="1" spcCol="1270" anchor="b" anchorCtr="0">
            <a:noAutofit/>
          </a:bodyPr>
          <a:lstStyle/>
          <a:p>
            <a:pPr marL="0" lvl="0" indent="0" algn="l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300" b="1" kern="1200" dirty="0"/>
              <a:t> </a:t>
            </a:r>
            <a:r>
              <a:rPr lang="en-US" sz="1300" kern="1200" dirty="0"/>
              <a:t>Locks are held until the transaction commits or aborts.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9FD08C6-E8E5-4B43-9AD4-03831F66FC24}"/>
              </a:ext>
            </a:extLst>
          </p:cNvPr>
          <p:cNvSpPr/>
          <p:nvPr/>
        </p:nvSpPr>
        <p:spPr>
          <a:xfrm>
            <a:off x="677334" y="4610891"/>
            <a:ext cx="2235133" cy="589771"/>
          </a:xfrm>
          <a:custGeom>
            <a:avLst/>
            <a:gdLst>
              <a:gd name="connsiteX0" fmla="*/ 100837 w 2235133"/>
              <a:gd name="connsiteY0" fmla="*/ 0 h 604899"/>
              <a:gd name="connsiteX1" fmla="*/ 2134296 w 2235133"/>
              <a:gd name="connsiteY1" fmla="*/ 0 h 604899"/>
              <a:gd name="connsiteX2" fmla="*/ 2235133 w 2235133"/>
              <a:gd name="connsiteY2" fmla="*/ 100837 h 604899"/>
              <a:gd name="connsiteX3" fmla="*/ 2235133 w 2235133"/>
              <a:gd name="connsiteY3" fmla="*/ 604899 h 604899"/>
              <a:gd name="connsiteX4" fmla="*/ 2235133 w 2235133"/>
              <a:gd name="connsiteY4" fmla="*/ 604899 h 604899"/>
              <a:gd name="connsiteX5" fmla="*/ 0 w 2235133"/>
              <a:gd name="connsiteY5" fmla="*/ 604899 h 604899"/>
              <a:gd name="connsiteX6" fmla="*/ 0 w 2235133"/>
              <a:gd name="connsiteY6" fmla="*/ 604899 h 604899"/>
              <a:gd name="connsiteX7" fmla="*/ 0 w 2235133"/>
              <a:gd name="connsiteY7" fmla="*/ 100837 h 604899"/>
              <a:gd name="connsiteX8" fmla="*/ 100837 w 2235133"/>
              <a:gd name="connsiteY8" fmla="*/ 0 h 6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5133" h="604899">
                <a:moveTo>
                  <a:pt x="100837" y="0"/>
                </a:moveTo>
                <a:lnTo>
                  <a:pt x="2134296" y="0"/>
                </a:lnTo>
                <a:cubicBezTo>
                  <a:pt x="2189987" y="0"/>
                  <a:pt x="2235133" y="45146"/>
                  <a:pt x="2235133" y="100837"/>
                </a:cubicBezTo>
                <a:lnTo>
                  <a:pt x="2235133" y="604899"/>
                </a:lnTo>
                <a:lnTo>
                  <a:pt x="2235133" y="604899"/>
                </a:lnTo>
                <a:lnTo>
                  <a:pt x="0" y="604899"/>
                </a:lnTo>
                <a:lnTo>
                  <a:pt x="0" y="604899"/>
                </a:lnTo>
                <a:lnTo>
                  <a:pt x="0" y="100837"/>
                </a:lnTo>
                <a:cubicBezTo>
                  <a:pt x="0" y="45146"/>
                  <a:pt x="45146" y="0"/>
                  <a:pt x="100837" y="0"/>
                </a:cubicBezTo>
                <a:close/>
              </a:path>
            </a:pathLst>
          </a:custGeom>
        </p:spPr>
        <p:style>
          <a:lnRef idx="2">
            <a:schemeClr val="accent2">
              <a:hueOff val="-838123"/>
              <a:satOff val="-9658"/>
              <a:lumOff val="2159"/>
              <a:alphaOff val="0"/>
            </a:schemeClr>
          </a:lnRef>
          <a:fillRef idx="1">
            <a:schemeClr val="accent2">
              <a:hueOff val="-838123"/>
              <a:satOff val="-9658"/>
              <a:lumOff val="2159"/>
              <a:alphaOff val="0"/>
            </a:schemeClr>
          </a:fillRef>
          <a:effectRef idx="1">
            <a:schemeClr val="accent2">
              <a:hueOff val="-838123"/>
              <a:satOff val="-9658"/>
              <a:lumOff val="215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824" tIns="63824" rIns="63824" bIns="34290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800" b="1" kern="1200" dirty="0"/>
              <a:t>Long duration locks</a:t>
            </a:r>
            <a:endParaRPr lang="en-US" sz="1800" kern="1200" dirty="0"/>
          </a:p>
        </p:txBody>
      </p:sp>
      <p:graphicFrame>
        <p:nvGraphicFramePr>
          <p:cNvPr id="24" name="Diagram 23">
            <a:extLst>
              <a:ext uri="{FF2B5EF4-FFF2-40B4-BE49-F238E27FC236}">
                <a16:creationId xmlns:a16="http://schemas.microsoft.com/office/drawing/2014/main" id="{FDBDBCFF-D9EF-4023-B3B3-1AF327A16E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1258686"/>
              </p:ext>
            </p:extLst>
          </p:nvPr>
        </p:nvGraphicFramePr>
        <p:xfrm>
          <a:off x="1006011" y="5215526"/>
          <a:ext cx="7939314" cy="13204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B722FD55-8031-49E5-9136-A5855094C0B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92175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662"/>
    </mc:Choice>
    <mc:Fallback>
      <p:transition spd="slow" advTm="92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12" grpId="0"/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/>
      <p:bldP spid="23" grpId="0" animBg="1"/>
      <p:bldGraphic spid="2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5A282-FF99-4BBC-9DFA-EBF8A57D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Lock Based Isolation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9ABB8EA-23A2-4FFD-84B6-B53B2DE82B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77334" y="1383320"/>
            <a:ext cx="9156852" cy="4091359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6A38460-2D27-4DCC-966F-AC0EFE8079E5}"/>
              </a:ext>
            </a:extLst>
          </p:cNvPr>
          <p:cNvSpPr txBox="1"/>
          <p:nvPr/>
        </p:nvSpPr>
        <p:spPr>
          <a:xfrm>
            <a:off x="3007913" y="5474679"/>
            <a:ext cx="449569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0" u="none" strike="noStrike" baseline="0" dirty="0"/>
              <a:t>Locking READ UNCOMMITTED </a:t>
            </a:r>
            <a:br>
              <a:rPr lang="en-US" sz="1600" b="1" i="0" u="none" strike="noStrike" baseline="0" dirty="0"/>
            </a:br>
            <a:r>
              <a:rPr lang="en-US" sz="1600" b="1" i="0" u="none" strike="noStrike" baseline="0" dirty="0"/>
              <a:t>	« Locking READ COMMITTED </a:t>
            </a:r>
            <a:br>
              <a:rPr lang="en-US" sz="1600" b="1" i="0" u="none" strike="noStrike" baseline="0" dirty="0"/>
            </a:br>
            <a:r>
              <a:rPr lang="en-US" sz="1600" b="1" i="0" u="none" strike="noStrike" baseline="0" dirty="0"/>
              <a:t>		« Locking REPEATABLE  READ </a:t>
            </a:r>
            <a:br>
              <a:rPr lang="en-US" sz="1600" b="1" i="0" u="none" strike="noStrike" baseline="0" dirty="0"/>
            </a:br>
            <a:r>
              <a:rPr lang="en-US" sz="1600" b="1" i="0" u="none" strike="noStrike" baseline="0" dirty="0"/>
              <a:t>			« Locking SERIALIZABLE</a:t>
            </a:r>
            <a:endParaRPr lang="en-US" sz="1600" b="1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5B4459D5-BF04-48A7-A9A9-06B97336713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73936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50"/>
    </mc:Choice>
    <mc:Fallback>
      <p:transition spd="slow" advTm="34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61CD7-53C8-4734-87B3-1BD15204A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1237"/>
          </a:xfrm>
        </p:spPr>
        <p:txBody>
          <a:bodyPr/>
          <a:lstStyle/>
          <a:p>
            <a:r>
              <a:rPr lang="en-IN" dirty="0"/>
              <a:t>Comparing ANSI and Lock based isolation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2E5220-8488-450E-A52E-513A2D72547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4" y="1420838"/>
                <a:ext cx="8596668" cy="3826412"/>
              </a:xfrm>
            </p:spPr>
            <p:txBody>
              <a:bodyPr/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en-IN" dirty="0"/>
                  <a:t>Locking isolation levels </a:t>
                </a:r>
                <a:r>
                  <a:rPr lang="en-IN" b="1" i="1" dirty="0"/>
                  <a:t>more</a:t>
                </a:r>
                <a:r>
                  <a:rPr lang="en-IN" dirty="0"/>
                  <a:t> isolated than the same-named ANSI levels.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IN" dirty="0"/>
                  <a:t>Locking READ UNCOMMITTED avoids the phenomena of </a:t>
                </a:r>
                <a:br>
                  <a:rPr lang="en-IN" dirty="0"/>
                </a:br>
                <a:r>
                  <a:rPr lang="en-IN" b="1" dirty="0"/>
                  <a:t>Dirty Writes </a:t>
                </a:r>
                <a:r>
                  <a:rPr lang="en-IN" dirty="0"/>
                  <a:t>– T1 modifies </a:t>
                </a:r>
                <a14:m>
                  <m:oMath xmlns:m="http://schemas.openxmlformats.org/officeDocument/2006/math">
                    <m:r>
                      <a:rPr lang="en-IN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, T2 also modifies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before T1 commits or aborts.</a:t>
                </a:r>
              </a:p>
              <a:p>
                <a:pPr marL="857250" lvl="2" indent="0">
                  <a:buNone/>
                </a:pPr>
                <a:r>
                  <a:rPr lang="en-US" sz="1800" b="1" i="0" u="none" strike="noStrike" baseline="0" dirty="0">
                    <a:latin typeface="Times New Roman" panose="02020603050405020304" pitchFamily="18" charset="0"/>
                  </a:rPr>
                  <a:t>P0</a:t>
                </a:r>
                <a:r>
                  <a:rPr lang="en-US" sz="1800" b="0" i="0" u="none" strike="noStrike" baseline="0" dirty="0">
                    <a:latin typeface="Times New Roman" panose="02020603050405020304" pitchFamily="18" charset="0"/>
                  </a:rPr>
                  <a:t>: w1[x]...w2[x]...((c1 or a1) and (c2 or a2) in any order)</a:t>
                </a:r>
              </a:p>
              <a:p>
                <a:pPr indent="-285750">
                  <a:buFont typeface="Arial" panose="020B0604020202020204" pitchFamily="34" charset="0"/>
                  <a:buChar char="•"/>
                </a:pPr>
                <a:r>
                  <a:rPr lang="en-US" b="0" i="0" u="none" strike="noStrike" baseline="0" dirty="0"/>
                  <a:t>While ANSI standard states the </a:t>
                </a:r>
                <a:r>
                  <a:rPr lang="en-US" b="0" i="1" u="none" strike="noStrike" baseline="0" dirty="0"/>
                  <a:t>strict</a:t>
                </a:r>
                <a:r>
                  <a:rPr lang="en-US" b="0" i="0" u="none" strike="noStrike" baseline="0" dirty="0"/>
                  <a:t> implementation of the phenomena, we actually require the </a:t>
                </a:r>
                <a:r>
                  <a:rPr lang="en-US" b="0" i="1" u="none" strike="noStrike" baseline="0" dirty="0"/>
                  <a:t>loose</a:t>
                </a:r>
                <a:r>
                  <a:rPr lang="en-US" b="0" i="0" u="none" strike="noStrike" baseline="0" dirty="0"/>
                  <a:t> interpretations fo</a:t>
                </a:r>
                <a:r>
                  <a:rPr lang="en-US" dirty="0"/>
                  <a:t>r the required isolation level.</a:t>
                </a:r>
              </a:p>
              <a:p>
                <a:pPr marL="0" indent="0" algn="l">
                  <a:buNone/>
                </a:pPr>
                <a:r>
                  <a:rPr lang="pt-BR" sz="1800" b="0" i="0" u="none" strike="noStrike" baseline="0" dirty="0"/>
                  <a:t>Examples: </a:t>
                </a:r>
              </a:p>
              <a:p>
                <a:pPr marL="0" indent="0" algn="l">
                  <a:buNone/>
                </a:pPr>
                <a:r>
                  <a:rPr lang="pt-BR" dirty="0">
                    <a:latin typeface="Courier"/>
                  </a:rPr>
                  <a:t>H1: </a:t>
                </a:r>
                <a:r>
                  <a:rPr lang="pt-BR" sz="1800" b="0" i="0" u="none" strike="noStrike" baseline="0" dirty="0">
                    <a:latin typeface="Courier"/>
                  </a:rPr>
                  <a:t>r1[x=50]w1[x=10]r2[x=10]r2[y=50]c2 r1[y=50] </a:t>
                </a:r>
                <a:r>
                  <a:rPr lang="en-US" sz="1800" b="0" i="0" u="none" strike="noStrike" baseline="0" dirty="0">
                    <a:latin typeface="Courier"/>
                  </a:rPr>
                  <a:t>w1[y=90]c1</a:t>
                </a:r>
              </a:p>
              <a:p>
                <a:pPr marL="0" indent="0" algn="l">
                  <a:buNone/>
                </a:pPr>
                <a:r>
                  <a:rPr lang="pt-BR" sz="1800" b="0" i="0" u="none" strike="noStrike" baseline="0" dirty="0">
                    <a:latin typeface="Courier"/>
                  </a:rPr>
                  <a:t>H2: r1[x=50]r2[x=50]w2[x=10]r2[y=50]w2[y=90]c2 </a:t>
                </a:r>
                <a:r>
                  <a:rPr lang="en-US" sz="1800" b="0" i="0" u="none" strike="noStrike" baseline="0" dirty="0">
                    <a:latin typeface="Courier"/>
                  </a:rPr>
                  <a:t>r1[y=90]c1</a:t>
                </a:r>
              </a:p>
              <a:p>
                <a:pPr marL="0" indent="0" algn="l">
                  <a:buNone/>
                </a:pPr>
                <a:r>
                  <a:rPr lang="pl-PL" sz="1800" b="0" i="0" u="none" strike="noStrike" baseline="0" dirty="0">
                    <a:latin typeface="Courier"/>
                  </a:rPr>
                  <a:t>H3: r1[P] w2[insert y to P] r2[z] w2[z] c2 r1[z] c1</a:t>
                </a:r>
                <a:endParaRPr lang="en-US" b="0" i="0" u="none" strike="noStrike" baseline="0" dirty="0">
                  <a:latin typeface="Courier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2E5220-8488-450E-A52E-513A2D72547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420838"/>
                <a:ext cx="8596668" cy="3826412"/>
              </a:xfrm>
              <a:blipFill>
                <a:blip r:embed="rId5"/>
                <a:stretch>
                  <a:fillRect l="-567" t="-9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4145FC9-E80A-4F6E-874E-51B79844C1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9427298"/>
              </p:ext>
            </p:extLst>
          </p:nvPr>
        </p:nvGraphicFramePr>
        <p:xfrm>
          <a:off x="1339170" y="5437162"/>
          <a:ext cx="7272996" cy="923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F5750B6-3FB6-4C80-9A7B-0128BE6474C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20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654"/>
    </mc:Choice>
    <mc:Fallback>
      <p:transition spd="slow" advTm="126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uiExpand="1" build="p"/>
      <p:bldGraphic spid="6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1101F-9ED9-4522-A077-A77D4EFE3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Modified ANSI Isolation levels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FFBCA-6EE2-45AB-9884-342A18AB2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00665"/>
            <a:ext cx="8596668" cy="203967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ANSI SQL isolation phenomena are </a:t>
            </a:r>
            <a:r>
              <a:rPr lang="en-IN" b="1" i="1" dirty="0"/>
              <a:t>incomplete. </a:t>
            </a:r>
            <a:r>
              <a:rPr lang="en-IN" dirty="0"/>
              <a:t>A better definitions are by taking the </a:t>
            </a:r>
            <a:r>
              <a:rPr lang="en-IN" i="1" dirty="0"/>
              <a:t>loose </a:t>
            </a:r>
            <a:r>
              <a:rPr lang="en-IN" dirty="0"/>
              <a:t>implementations including the </a:t>
            </a:r>
            <a:r>
              <a:rPr lang="en-IN" b="1" dirty="0"/>
              <a:t>dirty write </a:t>
            </a:r>
            <a:r>
              <a:rPr lang="en-IN" dirty="0"/>
              <a:t>phenomena.</a:t>
            </a:r>
          </a:p>
          <a:p>
            <a:pPr marL="800100" lvl="2" indent="0">
              <a:buNone/>
            </a:pPr>
            <a:r>
              <a:rPr lang="en-US" sz="1800" b="1" i="0" u="none" strike="noStrike" baseline="0" dirty="0">
                <a:latin typeface="Times New Roman" panose="02020603050405020304" pitchFamily="18" charset="0"/>
              </a:rPr>
              <a:t>P0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: w1[x]...w2[x]...(c1 or a1) (Dirty Write)</a:t>
            </a:r>
            <a:br>
              <a:rPr lang="en-US" sz="1800" b="0" i="0" u="none" strike="noStrike" baseline="0" dirty="0">
                <a:latin typeface="Times New Roman" panose="02020603050405020304" pitchFamily="18" charset="0"/>
              </a:rPr>
            </a:br>
            <a:r>
              <a:rPr lang="en-US" sz="1800" b="1" i="0" u="none" strike="noStrike" baseline="0" dirty="0">
                <a:latin typeface="Times New Roman" panose="02020603050405020304" pitchFamily="18" charset="0"/>
              </a:rPr>
              <a:t>P1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: w1[x]...r2[x]...(c1 or a1) (Dirty Read)</a:t>
            </a:r>
            <a:br>
              <a:rPr lang="en-US" sz="1800" b="0" i="0" u="none" strike="noStrike" baseline="0" dirty="0">
                <a:latin typeface="Times New Roman" panose="02020603050405020304" pitchFamily="18" charset="0"/>
              </a:rPr>
            </a:br>
            <a:r>
              <a:rPr lang="en-US" sz="1800" b="1" i="0" u="none" strike="noStrike" baseline="0" dirty="0">
                <a:latin typeface="Times New Roman" panose="02020603050405020304" pitchFamily="18" charset="0"/>
              </a:rPr>
              <a:t>P2: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r1[x]...w2[x]...(c1 or a1) (Fuzzy or Non-Repeatable Read)</a:t>
            </a:r>
            <a:br>
              <a:rPr lang="en-US" sz="1800" b="0" i="0" u="none" strike="noStrike" baseline="0" dirty="0">
                <a:latin typeface="Times New Roman" panose="02020603050405020304" pitchFamily="18" charset="0"/>
              </a:rPr>
            </a:br>
            <a:r>
              <a:rPr lang="en-US" sz="1800" b="1" i="0" u="none" strike="noStrike" baseline="0" dirty="0">
                <a:latin typeface="Times New Roman" panose="02020603050405020304" pitchFamily="18" charset="0"/>
              </a:rPr>
              <a:t>P3: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r1[P]...w2[y in P]...(c1 or a1) (Phantom) </a:t>
            </a:r>
          </a:p>
          <a:p>
            <a:pPr marL="800100" lvl="2" indent="0">
              <a:buNone/>
            </a:pPr>
            <a:endParaRPr lang="en-US" sz="1800" dirty="0"/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24DBB2EB-7C44-4B29-B387-490C58AC2656}"/>
              </a:ext>
            </a:extLst>
          </p:cNvPr>
          <p:cNvSpPr/>
          <p:nvPr/>
        </p:nvSpPr>
        <p:spPr>
          <a:xfrm>
            <a:off x="6194474" y="1930400"/>
            <a:ext cx="4398498" cy="1600591"/>
          </a:xfrm>
          <a:prstGeom prst="wedgeEllipseCallout">
            <a:avLst>
              <a:gd name="adj1" fmla="val -60000"/>
              <a:gd name="adj2" fmla="val 48214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ANSI version of P3 only talks about inserts. Here all types of writes are considered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18311A-3D09-418D-8D44-90CC10FA50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968" y="3840344"/>
            <a:ext cx="8153400" cy="1800225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B7DA8EE-E86B-4F1B-AA96-6212B7E77DEE}"/>
              </a:ext>
            </a:extLst>
          </p:cNvPr>
          <p:cNvSpPr txBox="1">
            <a:spLocks/>
          </p:cNvSpPr>
          <p:nvPr/>
        </p:nvSpPr>
        <p:spPr>
          <a:xfrm>
            <a:off x="677334" y="5750288"/>
            <a:ext cx="8596668" cy="692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These definitions of phenomenological isolation levels are identical to the previously defined locking isolation levels of the same name.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F29BF37-2646-4FDA-A4B7-9F514B466D0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96663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362"/>
    </mc:Choice>
    <mc:Fallback>
      <p:transition spd="slow" advTm="57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3" grpId="0" uiExpand="1"/>
      <p:bldP spid="4" grpId="0" animBg="1"/>
      <p:bldP spid="4" grpId="1" animBg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E41D5-5D8D-47E0-8260-BB6E0BA36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5643"/>
          </a:xfrm>
        </p:spPr>
        <p:txBody>
          <a:bodyPr/>
          <a:lstStyle/>
          <a:p>
            <a:r>
              <a:rPr lang="en-IN" dirty="0"/>
              <a:t>Cursor Stability Isolation level	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84BE8DF-0084-4E90-AC66-37F4EAF790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4" y="1505243"/>
                <a:ext cx="8596668" cy="4536119"/>
              </a:xfrm>
            </p:spPr>
            <p:txBody>
              <a:bodyPr/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en-IN" dirty="0"/>
                  <a:t>Designed to counter </a:t>
                </a:r>
                <a:r>
                  <a:rPr lang="en-IN" b="1" dirty="0"/>
                  <a:t>Lost update </a:t>
                </a:r>
                <a:r>
                  <a:rPr lang="en-IN" dirty="0"/>
                  <a:t>phenomena:</a:t>
                </a:r>
              </a:p>
              <a:p>
                <a:pPr marL="457200" lvl="1" indent="0">
                  <a:buNone/>
                </a:pPr>
                <a:r>
                  <a:rPr lang="en-IN" b="1" dirty="0"/>
                  <a:t>Lost Update – </a:t>
                </a:r>
                <a:r>
                  <a:rPr lang="en-IN" dirty="0"/>
                  <a:t>T1 reads </a:t>
                </a:r>
                <a14:m>
                  <m:oMath xmlns:m="http://schemas.openxmlformats.org/officeDocument/2006/math">
                    <m:r>
                      <a:rPr lang="en-IN" sz="1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b="1" dirty="0"/>
                  <a:t>, </a:t>
                </a:r>
                <a:r>
                  <a:rPr lang="en-US" dirty="0"/>
                  <a:t>T2 modifies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b="1" dirty="0"/>
                  <a:t>, </a:t>
                </a:r>
                <a:r>
                  <a:rPr lang="en-US" dirty="0"/>
                  <a:t>and T1 again updates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based on the old value it read.</a:t>
                </a:r>
              </a:p>
              <a:p>
                <a:pPr marL="457200" lvl="1" indent="0">
                  <a:buNone/>
                </a:pPr>
                <a:r>
                  <a:rPr lang="en-US" b="1" dirty="0"/>
                  <a:t>	</a:t>
                </a:r>
                <a:r>
                  <a:rPr lang="pl-PL" sz="1800" b="1" i="0" u="none" strike="noStrike" baseline="0" dirty="0">
                    <a:latin typeface="Times New Roman" panose="02020603050405020304" pitchFamily="18" charset="0"/>
                  </a:rPr>
                  <a:t> P4</a:t>
                </a:r>
                <a:r>
                  <a:rPr lang="pl-PL" sz="1800" b="0" i="0" u="none" strike="noStrike" baseline="0" dirty="0">
                    <a:latin typeface="Times New Roman" panose="02020603050405020304" pitchFamily="18" charset="0"/>
                  </a:rPr>
                  <a:t>: r1[x]...w2[x]...w1[x]...c1</a:t>
                </a:r>
                <a:endParaRPr lang="en-US" sz="1800" b="0" i="0" u="none" strike="noStrike" baseline="0" dirty="0">
                  <a:latin typeface="Times New Roman" panose="02020603050405020304" pitchFamily="18" charset="0"/>
                </a:endParaRP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US" dirty="0"/>
                  <a:t>Even if T2 commits, its update is lost. </a:t>
                </a:r>
              </a:p>
              <a:p>
                <a:pPr marL="0" indent="0">
                  <a:buNone/>
                </a:pPr>
                <a:r>
                  <a:rPr lang="en-US" dirty="0"/>
                  <a:t>Example: </a:t>
                </a:r>
                <a:r>
                  <a:rPr lang="pt-BR" sz="1800" b="0" i="0" u="none" strike="noStrike" baseline="0" dirty="0">
                    <a:latin typeface="Courier"/>
                  </a:rPr>
                  <a:t>H4: r1[x=100] r2[x=100] w2[x=120] c2 w1[x=130] c1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pt-BR" dirty="0"/>
                  <a:t>P4 is possible at the READ UNCOMMITTED and READ COMMITTED levels, but the condition P2 prohibited in REPEATABLE READ level ensures updates are not lost.</a:t>
                </a:r>
              </a:p>
              <a:p>
                <a:pPr algn="l">
                  <a:buFont typeface="Arial" panose="020B0604020202020204" pitchFamily="34" charset="0"/>
                  <a:buChar char="•"/>
                </a:pPr>
                <a:r>
                  <a:rPr lang="en-US" sz="1800" b="0" i="0" u="none" strike="noStrike" baseline="0" dirty="0"/>
                  <a:t>The </a:t>
                </a:r>
                <a:r>
                  <a:rPr lang="en-US" sz="1800" b="0" i="1" u="none" strike="noStrike" baseline="0" dirty="0"/>
                  <a:t>Cursor Stability </a:t>
                </a:r>
                <a:r>
                  <a:rPr lang="en-US" sz="1800" b="0" i="0" u="none" strike="noStrike" baseline="0" dirty="0"/>
                  <a:t>isolation level extends READ COMMITTED locking behavior for SQL cursors by adding a new read operation for Fetch from a cursor: </a:t>
                </a:r>
                <a:r>
                  <a:rPr lang="en-US" sz="1800" b="0" i="1" u="none" strike="noStrike" baseline="0" dirty="0" err="1"/>
                  <a:t>rc</a:t>
                </a:r>
                <a:r>
                  <a:rPr lang="en-US" sz="1800" b="0" i="1" u="none" strike="noStrike" baseline="0" dirty="0"/>
                  <a:t>. </a:t>
                </a:r>
                <a:r>
                  <a:rPr lang="en-US" sz="1800" b="0" i="0" u="none" strike="noStrike" baseline="0" dirty="0"/>
                  <a:t>and requiring that a lock be held on the current item of the cursor, until the cursor moves or is closed (possibly by a commit). </a:t>
                </a:r>
              </a:p>
              <a:p>
                <a:pPr algn="l">
                  <a:buFont typeface="Arial" panose="020B0604020202020204" pitchFamily="34" charset="0"/>
                  <a:buChar char="•"/>
                </a:pPr>
                <a:endParaRPr lang="en-US" i="1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84BE8DF-0084-4E90-AC66-37F4EAF790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1505243"/>
                <a:ext cx="8596668" cy="4536119"/>
              </a:xfrm>
              <a:blipFill>
                <a:blip r:embed="rId5"/>
                <a:stretch>
                  <a:fillRect l="-567" t="-941" r="-1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CC323FD-E398-4CCF-A107-01986862E11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9107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457"/>
    </mc:Choice>
    <mc:Fallback>
      <p:transition spd="slow" advTm="89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7.2|8|11.9|10|18|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4|9.9|17.5|4.1|28.1|5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4|5.5|7|13.7|21.3|10.1|9.8|13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5|11.6|6.4|21|15.6|9|6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|7.5|19.7|6.1|17.5|1.6|28.1|11.2|20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|18.4|14.8|0.6|7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|4.6|19.3|5.2|5.9|8.1|16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9.7|11.3|13.5|22.9|9.1|18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2.6|29.5|4.5|15.9|14.5|19.7|14.6"/>
</p:tagLst>
</file>

<file path=ppt/theme/theme1.xml><?xml version="1.0" encoding="utf-8"?>
<a:theme xmlns:a="http://schemas.openxmlformats.org/drawingml/2006/main" name="Face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493</TotalTime>
  <Words>1801</Words>
  <Application>Microsoft Office PowerPoint</Application>
  <PresentationFormat>Widescreen</PresentationFormat>
  <Paragraphs>111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Cambria Math</vt:lpstr>
      <vt:lpstr>Courier</vt:lpstr>
      <vt:lpstr>Times New Roman</vt:lpstr>
      <vt:lpstr>Trebuchet MS</vt:lpstr>
      <vt:lpstr>Wingdings</vt:lpstr>
      <vt:lpstr>Wingdings 3</vt:lpstr>
      <vt:lpstr>Facet</vt:lpstr>
      <vt:lpstr>A Critique on ANSI SQL Isolation Levels</vt:lpstr>
      <vt:lpstr>Definitions of Common terminology</vt:lpstr>
      <vt:lpstr>ANSI SQL Isolation Levels</vt:lpstr>
      <vt:lpstr>ANSI SQL Isolation Levels</vt:lpstr>
      <vt:lpstr>Lock Based Isolation – some terminology</vt:lpstr>
      <vt:lpstr>Lock Based Isolation</vt:lpstr>
      <vt:lpstr>Comparing ANSI and Lock based isolation</vt:lpstr>
      <vt:lpstr>Modified ANSI Isolation levels</vt:lpstr>
      <vt:lpstr>Cursor Stability Isolation level </vt:lpstr>
      <vt:lpstr>Cursor Stability Isolation level </vt:lpstr>
      <vt:lpstr>Snapshot Isolation </vt:lpstr>
      <vt:lpstr>Snapshot Isolation</vt:lpstr>
      <vt:lpstr>Constraint Violation </vt:lpstr>
      <vt:lpstr>Other Multi-version Systems</vt:lpstr>
      <vt:lpstr>Summary and Conclusion</vt:lpstr>
      <vt:lpstr>Summary and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Critique on ANSI SQL Isolation Levels</dc:title>
  <dc:creator>Sai Saketh Aluru</dc:creator>
  <cp:lastModifiedBy>Sai Saketh Aluru</cp:lastModifiedBy>
  <cp:revision>3</cp:revision>
  <dcterms:created xsi:type="dcterms:W3CDTF">2020-10-18T06:07:32Z</dcterms:created>
  <dcterms:modified xsi:type="dcterms:W3CDTF">2020-10-18T14:21:02Z</dcterms:modified>
</cp:coreProperties>
</file>

<file path=docProps/thumbnail.jpeg>
</file>